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59" r:id="rId6"/>
    <p:sldId id="260" r:id="rId7"/>
    <p:sldId id="261" r:id="rId8"/>
    <p:sldId id="262" r:id="rId9"/>
    <p:sldId id="265" r:id="rId10"/>
    <p:sldId id="263" r:id="rId11"/>
    <p:sldId id="266" r:id="rId12"/>
    <p:sldId id="267"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A0003"/>
    <a:srgbClr val="62139E"/>
    <a:srgbClr val="219797"/>
    <a:srgbClr val="E3CD74"/>
    <a:srgbClr val="EEB42D"/>
    <a:srgbClr val="EED41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7" autoAdjust="0"/>
    <p:restoredTop sz="94649" autoAdjust="0"/>
  </p:normalViewPr>
  <p:slideViewPr>
    <p:cSldViewPr>
      <p:cViewPr varScale="1">
        <p:scale>
          <a:sx n="86" d="100"/>
          <a:sy n="86" d="100"/>
        </p:scale>
        <p:origin x="-109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28600" y="4267200"/>
            <a:ext cx="4114800" cy="1143000"/>
          </a:xfrm>
        </p:spPr>
        <p:txBody>
          <a:bodyPr/>
          <a:lstStyle>
            <a:lvl1pPr>
              <a:lnSpc>
                <a:spcPct val="80000"/>
              </a:lnSpc>
              <a:defRPr sz="3400"/>
            </a:lvl1pPr>
          </a:lstStyle>
          <a:p>
            <a:r>
              <a:rPr lang="zh-TW" altLang="en-US" smtClean="0"/>
              <a:t>按一下以編輯母片標題樣式</a:t>
            </a:r>
            <a:endParaRPr lang="en-US" altLang="zh-TW"/>
          </a:p>
        </p:txBody>
      </p:sp>
      <p:sp>
        <p:nvSpPr>
          <p:cNvPr id="3075" name="Rectangle 3"/>
          <p:cNvSpPr>
            <a:spLocks noGrp="1" noChangeArrowheads="1"/>
          </p:cNvSpPr>
          <p:nvPr>
            <p:ph type="subTitle" idx="1"/>
          </p:nvPr>
        </p:nvSpPr>
        <p:spPr>
          <a:xfrm>
            <a:off x="228600" y="5562600"/>
            <a:ext cx="8686800" cy="519113"/>
          </a:xfrm>
        </p:spPr>
        <p:txBody>
          <a:bodyPr/>
          <a:lstStyle>
            <a:lvl1pPr marL="0" indent="0">
              <a:buFontTx/>
              <a:buNone/>
              <a:defRPr sz="2800"/>
            </a:lvl1pPr>
          </a:lstStyle>
          <a:p>
            <a:r>
              <a:rPr lang="zh-TW" altLang="en-US" smtClean="0"/>
              <a:t>按一下以編輯母片副標題樣式</a:t>
            </a:r>
            <a:endParaRPr lang="en-US" altLang="zh-TW"/>
          </a:p>
        </p:txBody>
      </p:sp>
      <p:sp>
        <p:nvSpPr>
          <p:cNvPr id="3076" name="Rectangle 4"/>
          <p:cNvSpPr>
            <a:spLocks noGrp="1" noChangeArrowheads="1"/>
          </p:cNvSpPr>
          <p:nvPr>
            <p:ph type="dt" sz="half" idx="2"/>
          </p:nvPr>
        </p:nvSpPr>
        <p:spPr>
          <a:xfrm>
            <a:off x="228600" y="6172200"/>
            <a:ext cx="1905000" cy="457200"/>
          </a:xfrm>
        </p:spPr>
        <p:txBody>
          <a:bodyPr/>
          <a:lstStyle>
            <a:lvl1pPr>
              <a:defRPr/>
            </a:lvl1pPr>
          </a:lstStyle>
          <a:p>
            <a:endParaRPr lang="en-US" altLang="zh-TW"/>
          </a:p>
        </p:txBody>
      </p:sp>
      <p:sp>
        <p:nvSpPr>
          <p:cNvPr id="3077" name="Rectangle 5"/>
          <p:cNvSpPr>
            <a:spLocks noGrp="1" noChangeArrowheads="1"/>
          </p:cNvSpPr>
          <p:nvPr>
            <p:ph type="ftr" sz="quarter" idx="3"/>
          </p:nvPr>
        </p:nvSpPr>
        <p:spPr>
          <a:xfrm>
            <a:off x="2362200" y="6172200"/>
            <a:ext cx="4343400" cy="457200"/>
          </a:xfrm>
        </p:spPr>
        <p:txBody>
          <a:bodyPr/>
          <a:lstStyle>
            <a:lvl1pPr>
              <a:defRPr/>
            </a:lvl1pPr>
          </a:lstStyle>
          <a:p>
            <a:endParaRPr lang="en-US" altLang="zh-TW"/>
          </a:p>
        </p:txBody>
      </p:sp>
      <p:sp>
        <p:nvSpPr>
          <p:cNvPr id="3078" name="Rectangle 6"/>
          <p:cNvSpPr>
            <a:spLocks noGrp="1" noChangeArrowheads="1"/>
          </p:cNvSpPr>
          <p:nvPr>
            <p:ph type="sldNum" sz="quarter" idx="4"/>
          </p:nvPr>
        </p:nvSpPr>
        <p:spPr>
          <a:xfrm>
            <a:off x="7010400" y="6172200"/>
            <a:ext cx="1905000" cy="457200"/>
          </a:xfrm>
        </p:spPr>
        <p:txBody>
          <a:bodyPr/>
          <a:lstStyle>
            <a:lvl1pPr>
              <a:defRPr/>
            </a:lvl1pPr>
          </a:lstStyle>
          <a:p>
            <a:fld id="{0FCF675B-F12D-4E0C-97B0-D7E37DDB6E6A}" type="slidenum">
              <a:rPr lang="en-US" altLang="zh-TW"/>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endParaRPr lang="en-US" altLang="zh-TW"/>
          </a:p>
        </p:txBody>
      </p:sp>
      <p:sp>
        <p:nvSpPr>
          <p:cNvPr id="6" name="投影片編號版面配置區 5"/>
          <p:cNvSpPr>
            <a:spLocks noGrp="1"/>
          </p:cNvSpPr>
          <p:nvPr>
            <p:ph type="sldNum" sz="quarter" idx="12"/>
          </p:nvPr>
        </p:nvSpPr>
        <p:spPr/>
        <p:txBody>
          <a:bodyPr/>
          <a:lstStyle>
            <a:lvl1pPr>
              <a:defRPr/>
            </a:lvl1pPr>
          </a:lstStyle>
          <a:p>
            <a:fld id="{A5EE0F77-0660-4881-BF38-85B45BCEC9D8}" type="slidenum">
              <a:rPr lang="en-US" altLang="zh-TW"/>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724650" y="1600200"/>
            <a:ext cx="2190750" cy="464820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152400" y="1600200"/>
            <a:ext cx="6419850" cy="464820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endParaRPr lang="en-US" altLang="zh-TW"/>
          </a:p>
        </p:txBody>
      </p:sp>
      <p:sp>
        <p:nvSpPr>
          <p:cNvPr id="6" name="投影片編號版面配置區 5"/>
          <p:cNvSpPr>
            <a:spLocks noGrp="1"/>
          </p:cNvSpPr>
          <p:nvPr>
            <p:ph type="sldNum" sz="quarter" idx="12"/>
          </p:nvPr>
        </p:nvSpPr>
        <p:spPr/>
        <p:txBody>
          <a:bodyPr/>
          <a:lstStyle>
            <a:lvl1pPr>
              <a:defRPr/>
            </a:lvl1pPr>
          </a:lstStyle>
          <a:p>
            <a:fld id="{84E6AF9B-1B84-4A80-83A6-B021D4AAF7DA}" type="slidenum">
              <a:rPr lang="en-US" altLang="zh-TW"/>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endParaRPr lang="en-US" altLang="zh-TW"/>
          </a:p>
        </p:txBody>
      </p:sp>
      <p:sp>
        <p:nvSpPr>
          <p:cNvPr id="6" name="投影片編號版面配置區 5"/>
          <p:cNvSpPr>
            <a:spLocks noGrp="1"/>
          </p:cNvSpPr>
          <p:nvPr>
            <p:ph type="sldNum" sz="quarter" idx="12"/>
          </p:nvPr>
        </p:nvSpPr>
        <p:spPr/>
        <p:txBody>
          <a:bodyPr/>
          <a:lstStyle>
            <a:lvl1pPr>
              <a:defRPr/>
            </a:lvl1pPr>
          </a:lstStyle>
          <a:p>
            <a:fld id="{78539893-EFD6-4199-8CCA-FAE242AE8B33}" type="slidenum">
              <a:rPr lang="en-US" altLang="zh-TW"/>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endParaRPr lang="en-US" altLang="zh-TW"/>
          </a:p>
        </p:txBody>
      </p:sp>
      <p:sp>
        <p:nvSpPr>
          <p:cNvPr id="6" name="投影片編號版面配置區 5"/>
          <p:cNvSpPr>
            <a:spLocks noGrp="1"/>
          </p:cNvSpPr>
          <p:nvPr>
            <p:ph type="sldNum" sz="quarter" idx="12"/>
          </p:nvPr>
        </p:nvSpPr>
        <p:spPr/>
        <p:txBody>
          <a:bodyPr/>
          <a:lstStyle>
            <a:lvl1pPr>
              <a:defRPr/>
            </a:lvl1pPr>
          </a:lstStyle>
          <a:p>
            <a:fld id="{38D58467-EF73-4AE2-80C6-C62CB932489D}" type="slidenum">
              <a:rPr lang="en-US" altLang="zh-TW"/>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152400" y="2590800"/>
            <a:ext cx="43053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10100" y="2590800"/>
            <a:ext cx="43053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endParaRPr lang="en-US" altLang="zh-TW"/>
          </a:p>
        </p:txBody>
      </p:sp>
      <p:sp>
        <p:nvSpPr>
          <p:cNvPr id="7" name="投影片編號版面配置區 6"/>
          <p:cNvSpPr>
            <a:spLocks noGrp="1"/>
          </p:cNvSpPr>
          <p:nvPr>
            <p:ph type="sldNum" sz="quarter" idx="12"/>
          </p:nvPr>
        </p:nvSpPr>
        <p:spPr/>
        <p:txBody>
          <a:bodyPr/>
          <a:lstStyle>
            <a:lvl1pPr>
              <a:defRPr/>
            </a:lvl1pPr>
          </a:lstStyle>
          <a:p>
            <a:fld id="{41015827-6D6F-47BA-8429-E796C367266B}" type="slidenum">
              <a:rPr lang="en-US" altLang="zh-TW"/>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lvl1pPr>
              <a:defRPr/>
            </a:lvl1pPr>
          </a:lstStyle>
          <a:p>
            <a:endParaRPr lang="en-US" altLang="zh-TW"/>
          </a:p>
        </p:txBody>
      </p:sp>
      <p:sp>
        <p:nvSpPr>
          <p:cNvPr id="8" name="頁尾版面配置區 7"/>
          <p:cNvSpPr>
            <a:spLocks noGrp="1"/>
          </p:cNvSpPr>
          <p:nvPr>
            <p:ph type="ftr" sz="quarter" idx="11"/>
          </p:nvPr>
        </p:nvSpPr>
        <p:spPr/>
        <p:txBody>
          <a:bodyPr/>
          <a:lstStyle>
            <a:lvl1pPr>
              <a:defRPr/>
            </a:lvl1pPr>
          </a:lstStyle>
          <a:p>
            <a:endParaRPr lang="en-US" altLang="zh-TW"/>
          </a:p>
        </p:txBody>
      </p:sp>
      <p:sp>
        <p:nvSpPr>
          <p:cNvPr id="9" name="投影片編號版面配置區 8"/>
          <p:cNvSpPr>
            <a:spLocks noGrp="1"/>
          </p:cNvSpPr>
          <p:nvPr>
            <p:ph type="sldNum" sz="quarter" idx="12"/>
          </p:nvPr>
        </p:nvSpPr>
        <p:spPr/>
        <p:txBody>
          <a:bodyPr/>
          <a:lstStyle>
            <a:lvl1pPr>
              <a:defRPr/>
            </a:lvl1pPr>
          </a:lstStyle>
          <a:p>
            <a:fld id="{BAC1AFF6-AB01-4E65-AB96-AC0BF867CA4E}" type="slidenum">
              <a:rPr lang="en-US" altLang="zh-TW"/>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lvl1pPr>
              <a:defRPr/>
            </a:lvl1pPr>
          </a:lstStyle>
          <a:p>
            <a:endParaRPr lang="en-US" altLang="zh-TW"/>
          </a:p>
        </p:txBody>
      </p:sp>
      <p:sp>
        <p:nvSpPr>
          <p:cNvPr id="4" name="頁尾版面配置區 3"/>
          <p:cNvSpPr>
            <a:spLocks noGrp="1"/>
          </p:cNvSpPr>
          <p:nvPr>
            <p:ph type="ftr" sz="quarter" idx="11"/>
          </p:nvPr>
        </p:nvSpPr>
        <p:spPr/>
        <p:txBody>
          <a:bodyPr/>
          <a:lstStyle>
            <a:lvl1pPr>
              <a:defRPr/>
            </a:lvl1pPr>
          </a:lstStyle>
          <a:p>
            <a:endParaRPr lang="en-US" altLang="zh-TW"/>
          </a:p>
        </p:txBody>
      </p:sp>
      <p:sp>
        <p:nvSpPr>
          <p:cNvPr id="5" name="投影片編號版面配置區 4"/>
          <p:cNvSpPr>
            <a:spLocks noGrp="1"/>
          </p:cNvSpPr>
          <p:nvPr>
            <p:ph type="sldNum" sz="quarter" idx="12"/>
          </p:nvPr>
        </p:nvSpPr>
        <p:spPr/>
        <p:txBody>
          <a:bodyPr/>
          <a:lstStyle>
            <a:lvl1pPr>
              <a:defRPr/>
            </a:lvl1pPr>
          </a:lstStyle>
          <a:p>
            <a:fld id="{E3C3E1F8-50E4-4D5B-9339-03C7FAF15DF8}" type="slidenum">
              <a:rPr lang="en-US" altLang="zh-TW"/>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lvl1pPr>
              <a:defRPr/>
            </a:lvl1pPr>
          </a:lstStyle>
          <a:p>
            <a:endParaRPr lang="en-US" altLang="zh-TW"/>
          </a:p>
        </p:txBody>
      </p:sp>
      <p:sp>
        <p:nvSpPr>
          <p:cNvPr id="3" name="頁尾版面配置區 2"/>
          <p:cNvSpPr>
            <a:spLocks noGrp="1"/>
          </p:cNvSpPr>
          <p:nvPr>
            <p:ph type="ftr" sz="quarter" idx="11"/>
          </p:nvPr>
        </p:nvSpPr>
        <p:spPr/>
        <p:txBody>
          <a:bodyPr/>
          <a:lstStyle>
            <a:lvl1pPr>
              <a:defRPr/>
            </a:lvl1pPr>
          </a:lstStyle>
          <a:p>
            <a:endParaRPr lang="en-US" altLang="zh-TW"/>
          </a:p>
        </p:txBody>
      </p:sp>
      <p:sp>
        <p:nvSpPr>
          <p:cNvPr id="4" name="投影片編號版面配置區 3"/>
          <p:cNvSpPr>
            <a:spLocks noGrp="1"/>
          </p:cNvSpPr>
          <p:nvPr>
            <p:ph type="sldNum" sz="quarter" idx="12"/>
          </p:nvPr>
        </p:nvSpPr>
        <p:spPr/>
        <p:txBody>
          <a:bodyPr/>
          <a:lstStyle>
            <a:lvl1pPr>
              <a:defRPr/>
            </a:lvl1pPr>
          </a:lstStyle>
          <a:p>
            <a:fld id="{556DD464-3C24-41C8-BAF8-576D6C4DF22B}" type="slidenum">
              <a:rPr lang="en-US" altLang="zh-TW"/>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endParaRPr lang="en-US" altLang="zh-TW"/>
          </a:p>
        </p:txBody>
      </p:sp>
      <p:sp>
        <p:nvSpPr>
          <p:cNvPr id="7" name="投影片編號版面配置區 6"/>
          <p:cNvSpPr>
            <a:spLocks noGrp="1"/>
          </p:cNvSpPr>
          <p:nvPr>
            <p:ph type="sldNum" sz="quarter" idx="12"/>
          </p:nvPr>
        </p:nvSpPr>
        <p:spPr/>
        <p:txBody>
          <a:bodyPr/>
          <a:lstStyle>
            <a:lvl1pPr>
              <a:defRPr/>
            </a:lvl1pPr>
          </a:lstStyle>
          <a:p>
            <a:fld id="{0C569BCA-A3C4-4689-B4EA-64F7E84D4D17}" type="slidenum">
              <a:rPr lang="en-US" altLang="zh-TW"/>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endParaRPr lang="en-US" altLang="zh-TW"/>
          </a:p>
        </p:txBody>
      </p:sp>
      <p:sp>
        <p:nvSpPr>
          <p:cNvPr id="7" name="投影片編號版面配置區 6"/>
          <p:cNvSpPr>
            <a:spLocks noGrp="1"/>
          </p:cNvSpPr>
          <p:nvPr>
            <p:ph type="sldNum" sz="quarter" idx="12"/>
          </p:nvPr>
        </p:nvSpPr>
        <p:spPr/>
        <p:txBody>
          <a:bodyPr/>
          <a:lstStyle>
            <a:lvl1pPr>
              <a:defRPr/>
            </a:lvl1pPr>
          </a:lstStyle>
          <a:p>
            <a:fld id="{1C700821-32A1-4372-A735-10F7987D3D15}" type="slidenum">
              <a:rPr lang="en-US" altLang="zh-TW"/>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1600200"/>
            <a:ext cx="8763000" cy="990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endParaRPr lang="en-US" altLang="zh-TW" smtClean="0"/>
          </a:p>
        </p:txBody>
      </p:sp>
      <p:sp>
        <p:nvSpPr>
          <p:cNvPr id="1027" name="Rectangle 3"/>
          <p:cNvSpPr>
            <a:spLocks noGrp="1" noChangeArrowheads="1"/>
          </p:cNvSpPr>
          <p:nvPr>
            <p:ph type="body" idx="1"/>
          </p:nvPr>
        </p:nvSpPr>
        <p:spPr bwMode="auto">
          <a:xfrm>
            <a:off x="152400" y="2590800"/>
            <a:ext cx="8763000" cy="3657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ltLang="zh-TW" smtClean="0"/>
          </a:p>
        </p:txBody>
      </p:sp>
      <p:sp>
        <p:nvSpPr>
          <p:cNvPr id="1028" name="Rectangle 4"/>
          <p:cNvSpPr>
            <a:spLocks noGrp="1" noChangeArrowheads="1"/>
          </p:cNvSpPr>
          <p:nvPr>
            <p:ph type="dt" sz="half" idx="2"/>
          </p:nvPr>
        </p:nvSpPr>
        <p:spPr bwMode="auto">
          <a:xfrm>
            <a:off x="28194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a typeface="新細明體" charset="-120"/>
              </a:defRPr>
            </a:lvl1pPr>
          </a:lstStyle>
          <a:p>
            <a:endParaRPr lang="en-US" altLang="zh-TW"/>
          </a:p>
        </p:txBody>
      </p:sp>
      <p:sp>
        <p:nvSpPr>
          <p:cNvPr id="1029" name="Rectangle 5"/>
          <p:cNvSpPr>
            <a:spLocks noGrp="1" noChangeArrowheads="1"/>
          </p:cNvSpPr>
          <p:nvPr>
            <p:ph type="ftr" sz="quarter" idx="3"/>
          </p:nvPr>
        </p:nvSpPr>
        <p:spPr bwMode="auto">
          <a:xfrm>
            <a:off x="44196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a typeface="新細明體" charset="-120"/>
              </a:defRPr>
            </a:lvl1pPr>
          </a:lstStyle>
          <a:p>
            <a:endParaRPr lang="en-US" altLang="zh-TW"/>
          </a:p>
        </p:txBody>
      </p:sp>
      <p:sp>
        <p:nvSpPr>
          <p:cNvPr id="1030" name="Rectangle 6"/>
          <p:cNvSpPr>
            <a:spLocks noGrp="1" noChangeArrowheads="1"/>
          </p:cNvSpPr>
          <p:nvPr>
            <p:ph type="sldNum" sz="quarter" idx="4"/>
          </p:nvPr>
        </p:nvSpPr>
        <p:spPr bwMode="auto">
          <a:xfrm>
            <a:off x="76200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a typeface="新細明體" charset="-120"/>
              </a:defRPr>
            </a:lvl1pPr>
          </a:lstStyle>
          <a:p>
            <a:fld id="{C9055B87-349F-4F71-B034-0F511DA3639C}" type="slidenum">
              <a:rPr lang="en-US" altLang="zh-TW"/>
              <a:pPr/>
              <a:t>‹#›</a:t>
            </a:fld>
            <a:endParaRPr lang="en-US" altLang="zh-TW"/>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Black" pitchFamily="34" charset="0"/>
        </a:defRPr>
      </a:lvl2pPr>
      <a:lvl3pPr algn="l" rtl="0" eaLnBrk="1" fontAlgn="base" hangingPunct="1">
        <a:spcBef>
          <a:spcPct val="0"/>
        </a:spcBef>
        <a:spcAft>
          <a:spcPct val="0"/>
        </a:spcAft>
        <a:defRPr sz="3600">
          <a:solidFill>
            <a:schemeClr val="tx2"/>
          </a:solidFill>
          <a:latin typeface="Arial Black" pitchFamily="34" charset="0"/>
        </a:defRPr>
      </a:lvl3pPr>
      <a:lvl4pPr algn="l" rtl="0" eaLnBrk="1" fontAlgn="base" hangingPunct="1">
        <a:spcBef>
          <a:spcPct val="0"/>
        </a:spcBef>
        <a:spcAft>
          <a:spcPct val="0"/>
        </a:spcAft>
        <a:defRPr sz="3600">
          <a:solidFill>
            <a:schemeClr val="tx2"/>
          </a:solidFill>
          <a:latin typeface="Arial Black" pitchFamily="34" charset="0"/>
        </a:defRPr>
      </a:lvl4pPr>
      <a:lvl5pPr algn="l" rtl="0" eaLnBrk="1" fontAlgn="base" hangingPunct="1">
        <a:spcBef>
          <a:spcPct val="0"/>
        </a:spcBef>
        <a:spcAft>
          <a:spcPct val="0"/>
        </a:spcAft>
        <a:defRPr sz="3600">
          <a:solidFill>
            <a:schemeClr val="tx2"/>
          </a:solidFill>
          <a:latin typeface="Arial Black" pitchFamily="34" charset="0"/>
        </a:defRPr>
      </a:lvl5pPr>
      <a:lvl6pPr marL="457200" algn="l" rtl="0" eaLnBrk="1" fontAlgn="base" hangingPunct="1">
        <a:spcBef>
          <a:spcPct val="0"/>
        </a:spcBef>
        <a:spcAft>
          <a:spcPct val="0"/>
        </a:spcAft>
        <a:defRPr sz="3600">
          <a:solidFill>
            <a:schemeClr val="tx2"/>
          </a:solidFill>
          <a:latin typeface="Arial Black" pitchFamily="34" charset="0"/>
        </a:defRPr>
      </a:lvl6pPr>
      <a:lvl7pPr marL="914400" algn="l" rtl="0" eaLnBrk="1" fontAlgn="base" hangingPunct="1">
        <a:spcBef>
          <a:spcPct val="0"/>
        </a:spcBef>
        <a:spcAft>
          <a:spcPct val="0"/>
        </a:spcAft>
        <a:defRPr sz="3600">
          <a:solidFill>
            <a:schemeClr val="tx2"/>
          </a:solidFill>
          <a:latin typeface="Arial Black" pitchFamily="34" charset="0"/>
        </a:defRPr>
      </a:lvl7pPr>
      <a:lvl8pPr marL="1371600" algn="l" rtl="0" eaLnBrk="1" fontAlgn="base" hangingPunct="1">
        <a:spcBef>
          <a:spcPct val="0"/>
        </a:spcBef>
        <a:spcAft>
          <a:spcPct val="0"/>
        </a:spcAft>
        <a:defRPr sz="3600">
          <a:solidFill>
            <a:schemeClr val="tx2"/>
          </a:solidFill>
          <a:latin typeface="Arial Black" pitchFamily="34" charset="0"/>
        </a:defRPr>
      </a:lvl8pPr>
      <a:lvl9pPr marL="1828800" algn="l" rtl="0" eaLnBrk="1" fontAlgn="base" hangingPunct="1">
        <a:spcBef>
          <a:spcPct val="0"/>
        </a:spcBef>
        <a:spcAft>
          <a:spcPct val="0"/>
        </a:spcAft>
        <a:defRPr sz="3600">
          <a:solidFill>
            <a:schemeClr val="tx2"/>
          </a:solidFill>
          <a:latin typeface="Arial Black"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714348" y="1500174"/>
            <a:ext cx="7858180" cy="2214578"/>
          </a:xfrm>
        </p:spPr>
        <p:txBody>
          <a:bodyPr/>
          <a:lstStyle/>
          <a:p>
            <a:r>
              <a:rPr lang="zh-TW" dirty="0">
                <a:solidFill>
                  <a:schemeClr val="tx2"/>
                </a:solidFill>
                <a:latin typeface="標楷體" pitchFamily="65" charset="-120"/>
                <a:ea typeface="標楷體" pitchFamily="65" charset="-120"/>
              </a:rPr>
              <a:t>全球化下的台灣英語教學總</a:t>
            </a:r>
            <a:r>
              <a:rPr lang="zh-TW" dirty="0" smtClean="0">
                <a:solidFill>
                  <a:schemeClr val="tx2"/>
                </a:solidFill>
                <a:latin typeface="標楷體" pitchFamily="65" charset="-120"/>
                <a:ea typeface="標楷體" pitchFamily="65" charset="-120"/>
              </a:rPr>
              <a:t>體檢</a:t>
            </a:r>
            <a:r>
              <a:rPr lang="en-US" altLang="zh-TW" dirty="0" smtClean="0">
                <a:solidFill>
                  <a:schemeClr val="tx2"/>
                </a:solidFill>
                <a:latin typeface="標楷體" pitchFamily="65" charset="-120"/>
                <a:ea typeface="標楷體" pitchFamily="65" charset="-120"/>
              </a:rPr>
              <a:t/>
            </a:r>
            <a:br>
              <a:rPr lang="en-US" altLang="zh-TW" dirty="0" smtClean="0">
                <a:solidFill>
                  <a:schemeClr val="tx2"/>
                </a:solidFill>
                <a:latin typeface="標楷體" pitchFamily="65" charset="-120"/>
                <a:ea typeface="標楷體" pitchFamily="65" charset="-120"/>
              </a:rPr>
            </a:br>
            <a:r>
              <a:rPr lang="zh-TW" altLang="en-US" dirty="0">
                <a:latin typeface="標楷體" pitchFamily="65" charset="-120"/>
                <a:ea typeface="標楷體" pitchFamily="65" charset="-120"/>
              </a:rPr>
              <a:t> </a:t>
            </a:r>
            <a:r>
              <a:rPr lang="zh-TW" altLang="en-US" dirty="0" smtClean="0">
                <a:latin typeface="標楷體" pitchFamily="65" charset="-120"/>
                <a:ea typeface="標楷體" pitchFamily="65" charset="-120"/>
              </a:rPr>
              <a:t>  </a:t>
            </a:r>
            <a:r>
              <a:rPr lang="en-US" dirty="0" smtClean="0">
                <a:solidFill>
                  <a:schemeClr val="tx2"/>
                </a:solidFill>
                <a:latin typeface="標楷體" pitchFamily="65" charset="-120"/>
                <a:ea typeface="標楷體" pitchFamily="65" charset="-120"/>
              </a:rPr>
              <a:t>-</a:t>
            </a:r>
            <a:r>
              <a:rPr lang="zh-TW" dirty="0">
                <a:solidFill>
                  <a:schemeClr val="tx2"/>
                </a:solidFill>
                <a:latin typeface="標楷體" pitchFamily="65" charset="-120"/>
                <a:ea typeface="標楷體" pitchFamily="65" charset="-120"/>
              </a:rPr>
              <a:t>九年一貫英語課程規劃及實施</a:t>
            </a:r>
            <a:r>
              <a:rPr lang="zh-TW" dirty="0" smtClean="0">
                <a:solidFill>
                  <a:schemeClr val="tx2"/>
                </a:solidFill>
                <a:latin typeface="標楷體" pitchFamily="65" charset="-120"/>
                <a:ea typeface="標楷體" pitchFamily="65" charset="-120"/>
              </a:rPr>
              <a:t>研究</a:t>
            </a:r>
            <a:r>
              <a:rPr lang="en-US" altLang="zh-TW" dirty="0" smtClean="0">
                <a:solidFill>
                  <a:schemeClr val="tx2"/>
                </a:solidFill>
                <a:latin typeface="標楷體" pitchFamily="65" charset="-120"/>
                <a:ea typeface="標楷體" pitchFamily="65" charset="-120"/>
              </a:rPr>
              <a:t/>
            </a:r>
            <a:br>
              <a:rPr lang="en-US" altLang="zh-TW" dirty="0" smtClean="0">
                <a:solidFill>
                  <a:schemeClr val="tx2"/>
                </a:solidFill>
                <a:latin typeface="標楷體" pitchFamily="65" charset="-120"/>
                <a:ea typeface="標楷體" pitchFamily="65" charset="-120"/>
              </a:rPr>
            </a:br>
            <a:r>
              <a:rPr lang="en-US" altLang="zh-TW" dirty="0">
                <a:latin typeface="標楷體" pitchFamily="65" charset="-120"/>
                <a:ea typeface="標楷體" pitchFamily="65" charset="-120"/>
              </a:rPr>
              <a:t/>
            </a:r>
            <a:br>
              <a:rPr lang="en-US" altLang="zh-TW" dirty="0">
                <a:latin typeface="標楷體" pitchFamily="65" charset="-120"/>
                <a:ea typeface="標楷體" pitchFamily="65" charset="-120"/>
              </a:rPr>
            </a:br>
            <a:r>
              <a:rPr lang="en-US" altLang="zh-TW" dirty="0" smtClean="0">
                <a:latin typeface="標楷體" pitchFamily="65" charset="-120"/>
                <a:ea typeface="標楷體" pitchFamily="65" charset="-120"/>
              </a:rPr>
              <a:t/>
            </a:r>
            <a:br>
              <a:rPr lang="en-US" altLang="zh-TW" dirty="0" smtClean="0">
                <a:latin typeface="標楷體" pitchFamily="65" charset="-120"/>
                <a:ea typeface="標楷體" pitchFamily="65" charset="-120"/>
              </a:rPr>
            </a:br>
            <a:r>
              <a:rPr lang="en-US" altLang="zh-TW" dirty="0" smtClean="0">
                <a:latin typeface="標楷體" pitchFamily="65" charset="-120"/>
                <a:ea typeface="標楷體" pitchFamily="65" charset="-120"/>
              </a:rPr>
              <a:t/>
            </a:r>
            <a:br>
              <a:rPr lang="en-US" altLang="zh-TW" dirty="0" smtClean="0">
                <a:latin typeface="標楷體" pitchFamily="65" charset="-120"/>
                <a:ea typeface="標楷體" pitchFamily="65" charset="-120"/>
              </a:rPr>
            </a:br>
            <a:r>
              <a:rPr lang="en-US" altLang="zh-TW" dirty="0" smtClean="0">
                <a:latin typeface="標楷體" pitchFamily="65" charset="-120"/>
                <a:ea typeface="標楷體" pitchFamily="65" charset="-120"/>
              </a:rPr>
              <a:t/>
            </a:r>
            <a:br>
              <a:rPr lang="en-US" altLang="zh-TW" dirty="0" smtClean="0">
                <a:latin typeface="標楷體" pitchFamily="65" charset="-120"/>
                <a:ea typeface="標楷體" pitchFamily="65" charset="-120"/>
              </a:rPr>
            </a:br>
            <a:r>
              <a:rPr lang="zh-TW" altLang="en-US" sz="2800" dirty="0" smtClean="0">
                <a:latin typeface="標楷體" pitchFamily="65" charset="-120"/>
                <a:ea typeface="標楷體" pitchFamily="65" charset="-120"/>
              </a:rPr>
              <a:t>第二十七</a:t>
            </a:r>
            <a:r>
              <a:rPr lang="zh-TW" altLang="en-US" sz="2800" dirty="0">
                <a:latin typeface="標楷體" pitchFamily="65" charset="-120"/>
                <a:ea typeface="標楷體" pitchFamily="65" charset="-120"/>
              </a:rPr>
              <a:t>屆</a:t>
            </a:r>
            <a:r>
              <a:rPr lang="zh-TW" altLang="en-US" sz="2800" dirty="0" smtClean="0">
                <a:latin typeface="標楷體" pitchFamily="65" charset="-120"/>
                <a:ea typeface="標楷體" pitchFamily="65" charset="-120"/>
              </a:rPr>
              <a:t>中華民國</a:t>
            </a:r>
            <a:r>
              <a:rPr lang="zh-TW" altLang="en-US" sz="2800" dirty="0">
                <a:latin typeface="標楷體" pitchFamily="65" charset="-120"/>
                <a:ea typeface="標楷體" pitchFamily="65" charset="-120"/>
              </a:rPr>
              <a:t>英語文教學研究國際</a:t>
            </a:r>
            <a:r>
              <a:rPr lang="zh-TW" altLang="en-US" sz="2800" dirty="0" smtClean="0">
                <a:latin typeface="標楷體" pitchFamily="65" charset="-120"/>
                <a:ea typeface="標楷體" pitchFamily="65" charset="-120"/>
              </a:rPr>
              <a:t>研討會</a:t>
            </a:r>
            <a:r>
              <a:rPr lang="en-US" altLang="zh-TW" sz="2800" dirty="0" smtClean="0">
                <a:latin typeface="標楷體" pitchFamily="65" charset="-120"/>
                <a:ea typeface="標楷體" pitchFamily="65" charset="-120"/>
              </a:rPr>
              <a:t/>
            </a:r>
            <a:br>
              <a:rPr lang="en-US" altLang="zh-TW" sz="2800" dirty="0" smtClean="0">
                <a:latin typeface="標楷體" pitchFamily="65" charset="-120"/>
                <a:ea typeface="標楷體" pitchFamily="65" charset="-120"/>
              </a:rPr>
            </a:br>
            <a:r>
              <a:rPr lang="zh-TW" altLang="en-US" sz="2800" dirty="0" smtClean="0">
                <a:latin typeface="標楷體" pitchFamily="65" charset="-120"/>
                <a:ea typeface="標楷體" pitchFamily="65" charset="-120"/>
              </a:rPr>
              <a:t>國立高雄師範大學</a:t>
            </a:r>
            <a:r>
              <a:rPr lang="en-US" altLang="zh-TW" sz="2800" dirty="0" smtClean="0">
                <a:latin typeface="標楷體" pitchFamily="65" charset="-120"/>
                <a:ea typeface="標楷體" pitchFamily="65" charset="-120"/>
              </a:rPr>
              <a:t>2010</a:t>
            </a:r>
            <a:r>
              <a:rPr lang="zh-TW" altLang="en-US" sz="2800" dirty="0" smtClean="0">
                <a:latin typeface="標楷體" pitchFamily="65" charset="-120"/>
                <a:ea typeface="標楷體" pitchFamily="65" charset="-120"/>
              </a:rPr>
              <a:t>年</a:t>
            </a:r>
            <a:r>
              <a:rPr lang="en-US" altLang="zh-TW" sz="2800" dirty="0" smtClean="0">
                <a:latin typeface="標楷體" pitchFamily="65" charset="-120"/>
                <a:ea typeface="標楷體" pitchFamily="65" charset="-120"/>
              </a:rPr>
              <a:t>5</a:t>
            </a:r>
            <a:r>
              <a:rPr lang="zh-TW" altLang="en-US" sz="2800" dirty="0" smtClean="0">
                <a:latin typeface="標楷體" pitchFamily="65" charset="-120"/>
                <a:ea typeface="標楷體" pitchFamily="65" charset="-120"/>
              </a:rPr>
              <a:t>月</a:t>
            </a:r>
            <a:r>
              <a:rPr lang="en-US" altLang="zh-TW" sz="2800" dirty="0" smtClean="0">
                <a:latin typeface="標楷體" pitchFamily="65" charset="-120"/>
                <a:ea typeface="標楷體" pitchFamily="65" charset="-120"/>
              </a:rPr>
              <a:t>1</a:t>
            </a:r>
            <a:r>
              <a:rPr lang="zh-TW" altLang="en-US" sz="2800" dirty="0" smtClean="0">
                <a:latin typeface="標楷體" pitchFamily="65" charset="-120"/>
                <a:ea typeface="標楷體" pitchFamily="65" charset="-120"/>
              </a:rPr>
              <a:t>日</a:t>
            </a:r>
            <a:endParaRPr lang="zh-TW" altLang="en-US" sz="2800" dirty="0">
              <a:latin typeface="標楷體" pitchFamily="65" charset="-120"/>
              <a:ea typeface="標楷體" pitchFamily="65" charset="-120"/>
            </a:endParaRPr>
          </a:p>
        </p:txBody>
      </p:sp>
      <p:sp>
        <p:nvSpPr>
          <p:cNvPr id="3" name="副標題 2"/>
          <p:cNvSpPr>
            <a:spLocks noGrp="1"/>
          </p:cNvSpPr>
          <p:nvPr>
            <p:ph type="subTitle" idx="1"/>
          </p:nvPr>
        </p:nvSpPr>
        <p:spPr>
          <a:xfrm>
            <a:off x="228600" y="5562600"/>
            <a:ext cx="8686800" cy="795358"/>
          </a:xfrm>
        </p:spPr>
        <p:txBody>
          <a:bodyPr/>
          <a:lstStyle/>
          <a:p>
            <a:pPr algn="ctr"/>
            <a:r>
              <a:rPr lang="zh-TW" dirty="0" smtClean="0">
                <a:solidFill>
                  <a:schemeClr val="tx1"/>
                </a:solidFill>
                <a:latin typeface="標楷體" pitchFamily="65" charset="-120"/>
                <a:ea typeface="標楷體" pitchFamily="65" charset="-120"/>
              </a:rPr>
              <a:t>廖美玲</a:t>
            </a:r>
            <a:endParaRPr lang="en-US" altLang="zh-TW" dirty="0" smtClean="0">
              <a:solidFill>
                <a:schemeClr val="tx1"/>
              </a:solidFill>
              <a:latin typeface="標楷體" pitchFamily="65" charset="-120"/>
              <a:ea typeface="標楷體" pitchFamily="65" charset="-120"/>
            </a:endParaRPr>
          </a:p>
          <a:p>
            <a:pPr algn="ctr"/>
            <a:r>
              <a:rPr lang="zh-TW" dirty="0" smtClean="0">
                <a:solidFill>
                  <a:schemeClr val="tx1"/>
                </a:solidFill>
                <a:latin typeface="標楷體" pitchFamily="65" charset="-120"/>
                <a:ea typeface="標楷體" pitchFamily="65" charset="-120"/>
              </a:rPr>
              <a:t>國立</a:t>
            </a:r>
            <a:r>
              <a:rPr lang="zh-TW" dirty="0">
                <a:solidFill>
                  <a:schemeClr val="tx1"/>
                </a:solidFill>
                <a:latin typeface="標楷體" pitchFamily="65" charset="-120"/>
                <a:ea typeface="標楷體" pitchFamily="65" charset="-120"/>
              </a:rPr>
              <a:t>臺中教育大學英語學</a:t>
            </a:r>
            <a:r>
              <a:rPr lang="zh-TW" dirty="0" smtClean="0">
                <a:solidFill>
                  <a:schemeClr val="tx1"/>
                </a:solidFill>
                <a:latin typeface="標楷體" pitchFamily="65" charset="-120"/>
                <a:ea typeface="標楷體" pitchFamily="65" charset="-120"/>
              </a:rPr>
              <a:t>系</a:t>
            </a:r>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57158" y="1600200"/>
            <a:ext cx="8558242" cy="990600"/>
          </a:xfrm>
        </p:spPr>
        <p:txBody>
          <a:bodyPr/>
          <a:lstStyle/>
          <a:p>
            <a:r>
              <a:rPr lang="en-US" altLang="zh-TW" sz="2400" dirty="0" err="1">
                <a:solidFill>
                  <a:schemeClr val="tx2"/>
                </a:solidFill>
                <a:latin typeface="Times New Roman" pitchFamily="18" charset="0"/>
                <a:cs typeface="Times New Roman" pitchFamily="18" charset="0"/>
              </a:rPr>
              <a:t>Suchen</a:t>
            </a:r>
            <a:r>
              <a:rPr lang="en-US" altLang="zh-TW" sz="2400" dirty="0">
                <a:solidFill>
                  <a:schemeClr val="tx2"/>
                </a:solidFill>
                <a:latin typeface="Times New Roman" pitchFamily="18" charset="0"/>
                <a:cs typeface="Times New Roman" pitchFamily="18" charset="0"/>
              </a:rPr>
              <a:t> Christine </a:t>
            </a:r>
            <a:r>
              <a:rPr lang="en-US" altLang="zh-TW" sz="2400" dirty="0" smtClean="0">
                <a:solidFill>
                  <a:schemeClr val="tx2"/>
                </a:solidFill>
                <a:latin typeface="Times New Roman" pitchFamily="18" charset="0"/>
                <a:cs typeface="Times New Roman" pitchFamily="18" charset="0"/>
              </a:rPr>
              <a:t>Lim (2002) </a:t>
            </a:r>
            <a:r>
              <a:rPr lang="en-US" altLang="zh-TW" sz="2400" i="1" dirty="0">
                <a:solidFill>
                  <a:schemeClr val="tx2"/>
                </a:solidFill>
                <a:latin typeface="Times New Roman" pitchFamily="18" charset="0"/>
                <a:cs typeface="Times New Roman" pitchFamily="18" charset="0"/>
              </a:rPr>
              <a:t>Asia Pacific Journal of </a:t>
            </a:r>
            <a:r>
              <a:rPr lang="en-US" altLang="zh-TW" sz="2400" i="1" dirty="0" smtClean="0">
                <a:solidFill>
                  <a:schemeClr val="tx2"/>
                </a:solidFill>
                <a:latin typeface="Times New Roman" pitchFamily="18" charset="0"/>
                <a:cs typeface="Times New Roman" pitchFamily="18" charset="0"/>
              </a:rPr>
              <a:t>Education</a:t>
            </a:r>
            <a:r>
              <a:rPr lang="en-US" altLang="zh-TW" sz="2400" dirty="0" smtClean="0">
                <a:solidFill>
                  <a:schemeClr val="tx2"/>
                </a:solidFill>
                <a:latin typeface="Times New Roman" pitchFamily="18" charset="0"/>
                <a:cs typeface="Times New Roman" pitchFamily="18" charset="0"/>
              </a:rPr>
              <a:t/>
            </a:r>
            <a:br>
              <a:rPr lang="en-US" altLang="zh-TW" sz="2400" dirty="0" smtClean="0">
                <a:solidFill>
                  <a:schemeClr val="tx2"/>
                </a:solidFill>
                <a:latin typeface="Times New Roman" pitchFamily="18" charset="0"/>
                <a:cs typeface="Times New Roman" pitchFamily="18" charset="0"/>
              </a:rPr>
            </a:br>
            <a:r>
              <a:rPr lang="en-US" altLang="zh-TW" sz="2400" dirty="0">
                <a:solidFill>
                  <a:schemeClr val="tx2"/>
                </a:solidFill>
                <a:latin typeface="Times New Roman" pitchFamily="18" charset="0"/>
                <a:cs typeface="Times New Roman" pitchFamily="18" charset="0"/>
              </a:rPr>
              <a:t> Developments in the English Language Syllabuses in Singapore</a:t>
            </a:r>
            <a:endParaRPr lang="zh-TW" altLang="en-US" sz="2400" dirty="0">
              <a:latin typeface="Times New Roman" pitchFamily="18" charset="0"/>
              <a:cs typeface="Times New Roman" pitchFamily="18" charset="0"/>
            </a:endParaRPr>
          </a:p>
        </p:txBody>
      </p:sp>
      <p:sp>
        <p:nvSpPr>
          <p:cNvPr id="3" name="內容版面配置區 2"/>
          <p:cNvSpPr>
            <a:spLocks noGrp="1"/>
          </p:cNvSpPr>
          <p:nvPr>
            <p:ph idx="1"/>
          </p:nvPr>
        </p:nvSpPr>
        <p:spPr>
          <a:xfrm>
            <a:off x="357158" y="3000372"/>
            <a:ext cx="8558242" cy="3248028"/>
          </a:xfrm>
        </p:spPr>
        <p:txBody>
          <a:bodyPr/>
          <a:lstStyle/>
          <a:p>
            <a:r>
              <a:rPr lang="en-US" altLang="zh-TW" sz="2400" dirty="0">
                <a:solidFill>
                  <a:schemeClr val="tx1"/>
                </a:solidFill>
                <a:latin typeface="Times New Roman" pitchFamily="18" charset="0"/>
                <a:cs typeface="Times New Roman" pitchFamily="18" charset="0"/>
              </a:rPr>
              <a:t>This paper traces developments in English Language syllabuses in Singapore from 1959 </a:t>
            </a:r>
            <a:r>
              <a:rPr lang="en-US" altLang="zh-TW" sz="2400" dirty="0" smtClean="0">
                <a:solidFill>
                  <a:schemeClr val="tx1"/>
                </a:solidFill>
                <a:latin typeface="Times New Roman" pitchFamily="18" charset="0"/>
                <a:cs typeface="Times New Roman" pitchFamily="18" charset="0"/>
              </a:rPr>
              <a:t>to 2001</a:t>
            </a:r>
            <a:r>
              <a:rPr lang="en-US" altLang="zh-TW" sz="2400" dirty="0">
                <a:solidFill>
                  <a:schemeClr val="tx1"/>
                </a:solidFill>
                <a:latin typeface="Times New Roman" pitchFamily="18" charset="0"/>
                <a:cs typeface="Times New Roman" pitchFamily="18" charset="0"/>
              </a:rPr>
              <a:t>. </a:t>
            </a:r>
            <a:endParaRPr lang="en-US" altLang="zh-TW" sz="2400" dirty="0" smtClean="0">
              <a:solidFill>
                <a:schemeClr val="tx1"/>
              </a:solidFill>
              <a:latin typeface="Times New Roman" pitchFamily="18" charset="0"/>
              <a:cs typeface="Times New Roman" pitchFamily="18" charset="0"/>
            </a:endParaRPr>
          </a:p>
          <a:p>
            <a:endParaRPr lang="en-US" altLang="zh-TW" sz="2400" dirty="0" smtClean="0">
              <a:solidFill>
                <a:schemeClr val="tx1"/>
              </a:solidFill>
              <a:latin typeface="Times New Roman" pitchFamily="18" charset="0"/>
              <a:cs typeface="Times New Roman" pitchFamily="18" charset="0"/>
            </a:endParaRPr>
          </a:p>
          <a:p>
            <a:r>
              <a:rPr lang="en-US" altLang="zh-TW" sz="2400" dirty="0" smtClean="0">
                <a:latin typeface="Times New Roman" pitchFamily="18" charset="0"/>
                <a:cs typeface="Times New Roman" pitchFamily="18" charset="0"/>
              </a:rPr>
              <a:t>T</a:t>
            </a:r>
            <a:r>
              <a:rPr lang="en-US" altLang="zh-TW" sz="2400" dirty="0" smtClean="0">
                <a:solidFill>
                  <a:schemeClr val="tx1"/>
                </a:solidFill>
                <a:latin typeface="Times New Roman" pitchFamily="18" charset="0"/>
                <a:cs typeface="Times New Roman" pitchFamily="18" charset="0"/>
              </a:rPr>
              <a:t>he </a:t>
            </a:r>
            <a:r>
              <a:rPr lang="en-US" altLang="zh-TW" sz="2400" dirty="0">
                <a:solidFill>
                  <a:schemeClr val="tx1"/>
                </a:solidFill>
                <a:latin typeface="Times New Roman" pitchFamily="18" charset="0"/>
                <a:cs typeface="Times New Roman" pitchFamily="18" charset="0"/>
              </a:rPr>
              <a:t>main features of the English </a:t>
            </a:r>
            <a:r>
              <a:rPr lang="en-US" altLang="zh-TW" sz="2400" dirty="0" smtClean="0">
                <a:solidFill>
                  <a:schemeClr val="tx1"/>
                </a:solidFill>
                <a:latin typeface="Times New Roman" pitchFamily="18" charset="0"/>
                <a:cs typeface="Times New Roman" pitchFamily="18" charset="0"/>
              </a:rPr>
              <a:t>Language Syllabus </a:t>
            </a:r>
            <a:r>
              <a:rPr lang="en-US" altLang="zh-TW" sz="2400" dirty="0">
                <a:solidFill>
                  <a:schemeClr val="tx1"/>
                </a:solidFill>
                <a:latin typeface="Times New Roman" pitchFamily="18" charset="0"/>
                <a:cs typeface="Times New Roman" pitchFamily="18" charset="0"/>
              </a:rPr>
              <a:t>2001 and </a:t>
            </a:r>
            <a:r>
              <a:rPr lang="en-US" altLang="zh-TW" sz="2400" dirty="0" smtClean="0">
                <a:solidFill>
                  <a:schemeClr val="tx1"/>
                </a:solidFill>
                <a:latin typeface="Times New Roman" pitchFamily="18" charset="0"/>
                <a:cs typeface="Times New Roman" pitchFamily="18" charset="0"/>
              </a:rPr>
              <a:t>are the </a:t>
            </a:r>
            <a:r>
              <a:rPr lang="en-US" altLang="zh-TW" sz="2400" dirty="0">
                <a:solidFill>
                  <a:schemeClr val="tx1"/>
                </a:solidFill>
                <a:latin typeface="Times New Roman" pitchFamily="18" charset="0"/>
                <a:cs typeface="Times New Roman" pitchFamily="18" charset="0"/>
              </a:rPr>
              <a:t>teaching of grammar at the word, sentence and text levels.</a:t>
            </a:r>
            <a:endParaRPr lang="zh-TW" alt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85720" y="1428736"/>
            <a:ext cx="8858280" cy="1162064"/>
          </a:xfrm>
        </p:spPr>
        <p:txBody>
          <a:bodyPr/>
          <a:lstStyle/>
          <a:p>
            <a:r>
              <a:rPr lang="en-US" altLang="zh-TW" sz="2400" dirty="0" err="1">
                <a:solidFill>
                  <a:schemeClr val="tx2"/>
                </a:solidFill>
                <a:latin typeface="Times New Roman" pitchFamily="18" charset="0"/>
                <a:cs typeface="Times New Roman" pitchFamily="18" charset="0"/>
              </a:rPr>
              <a:t>Meiying</a:t>
            </a:r>
            <a:r>
              <a:rPr lang="en-US" altLang="zh-TW" sz="2400" dirty="0">
                <a:solidFill>
                  <a:schemeClr val="tx2"/>
                </a:solidFill>
                <a:latin typeface="Times New Roman" pitchFamily="18" charset="0"/>
                <a:cs typeface="Times New Roman" pitchFamily="18" charset="0"/>
              </a:rPr>
              <a:t> </a:t>
            </a:r>
            <a:r>
              <a:rPr lang="en-US" altLang="zh-TW" sz="2400" dirty="0" smtClean="0">
                <a:solidFill>
                  <a:schemeClr val="tx2"/>
                </a:solidFill>
                <a:latin typeface="Times New Roman" pitchFamily="18" charset="0"/>
                <a:cs typeface="Times New Roman" pitchFamily="18" charset="0"/>
              </a:rPr>
              <a:t>Song (2009) </a:t>
            </a:r>
            <a:r>
              <a:rPr lang="en-US" altLang="zh-TW" sz="2400" dirty="0">
                <a:solidFill>
                  <a:schemeClr val="tx2"/>
                </a:solidFill>
                <a:latin typeface="Times New Roman" pitchFamily="18" charset="0"/>
                <a:cs typeface="Times New Roman" pitchFamily="18" charset="0"/>
              </a:rPr>
              <a:t>English Education under the Context of </a:t>
            </a:r>
            <a:r>
              <a:rPr lang="en-US" altLang="zh-TW" sz="2400" dirty="0" smtClean="0">
                <a:solidFill>
                  <a:schemeClr val="tx2"/>
                </a:solidFill>
                <a:latin typeface="Times New Roman" pitchFamily="18" charset="0"/>
                <a:cs typeface="Times New Roman" pitchFamily="18" charset="0"/>
              </a:rPr>
              <a:t>Globalization, </a:t>
            </a:r>
            <a:r>
              <a:rPr lang="en-US" altLang="zh-TW" sz="2400" i="1" dirty="0" smtClean="0">
                <a:solidFill>
                  <a:schemeClr val="tx2"/>
                </a:solidFill>
                <a:latin typeface="Times New Roman" pitchFamily="18" charset="0"/>
                <a:cs typeface="Times New Roman" pitchFamily="18" charset="0"/>
              </a:rPr>
              <a:t>Asian Social Science Journal</a:t>
            </a:r>
            <a:endParaRPr lang="zh-TW" altLang="en-US" sz="2400" i="1" dirty="0">
              <a:latin typeface="Times New Roman" pitchFamily="18" charset="0"/>
              <a:cs typeface="Times New Roman" pitchFamily="18" charset="0"/>
            </a:endParaRPr>
          </a:p>
        </p:txBody>
      </p:sp>
      <p:sp>
        <p:nvSpPr>
          <p:cNvPr id="3" name="內容版面配置區 2"/>
          <p:cNvSpPr>
            <a:spLocks noGrp="1"/>
          </p:cNvSpPr>
          <p:nvPr>
            <p:ph idx="1"/>
          </p:nvPr>
        </p:nvSpPr>
        <p:spPr/>
        <p:txBody>
          <a:bodyPr/>
          <a:lstStyle/>
          <a:p>
            <a:r>
              <a:rPr lang="en-US" altLang="zh-TW" sz="2000" dirty="0">
                <a:solidFill>
                  <a:schemeClr val="tx1"/>
                </a:solidFill>
                <a:latin typeface="Times New Roman" pitchFamily="18" charset="0"/>
                <a:cs typeface="Times New Roman" pitchFamily="18" charset="0"/>
              </a:rPr>
              <a:t>The marching of </a:t>
            </a:r>
            <a:r>
              <a:rPr lang="en-US" altLang="zh-TW" sz="2000" dirty="0">
                <a:solidFill>
                  <a:schemeClr val="bg1">
                    <a:lumMod val="60000"/>
                    <a:lumOff val="40000"/>
                  </a:schemeClr>
                </a:solidFill>
                <a:latin typeface="Times New Roman" pitchFamily="18" charset="0"/>
                <a:cs typeface="Times New Roman" pitchFamily="18" charset="0"/>
              </a:rPr>
              <a:t>national culture </a:t>
            </a:r>
            <a:r>
              <a:rPr lang="en-US" altLang="zh-TW" sz="2000" dirty="0">
                <a:solidFill>
                  <a:schemeClr val="tx1"/>
                </a:solidFill>
                <a:latin typeface="Times New Roman" pitchFamily="18" charset="0"/>
                <a:cs typeface="Times New Roman" pitchFamily="18" charset="0"/>
              </a:rPr>
              <a:t>to the world is a main reflection of cultural globalization</a:t>
            </a:r>
            <a:r>
              <a:rPr lang="en-US" altLang="zh-TW" sz="2000" dirty="0" smtClean="0">
                <a:solidFill>
                  <a:schemeClr val="tx1"/>
                </a:solidFill>
                <a:latin typeface="Times New Roman" pitchFamily="18" charset="0"/>
                <a:cs typeface="Times New Roman" pitchFamily="18" charset="0"/>
              </a:rPr>
              <a:t>.</a:t>
            </a:r>
          </a:p>
          <a:p>
            <a:r>
              <a:rPr lang="en-US" altLang="zh-TW" sz="2000" dirty="0">
                <a:solidFill>
                  <a:schemeClr val="tx1"/>
                </a:solidFill>
                <a:latin typeface="Times New Roman" pitchFamily="18" charset="0"/>
                <a:cs typeface="Times New Roman" pitchFamily="18" charset="0"/>
              </a:rPr>
              <a:t>As an important member of </a:t>
            </a:r>
            <a:r>
              <a:rPr lang="en-US" altLang="zh-TW" sz="2000" dirty="0" smtClean="0">
                <a:solidFill>
                  <a:schemeClr val="tx1"/>
                </a:solidFill>
                <a:latin typeface="Times New Roman" pitchFamily="18" charset="0"/>
                <a:cs typeface="Times New Roman" pitchFamily="18" charset="0"/>
              </a:rPr>
              <a:t>the world </a:t>
            </a:r>
            <a:r>
              <a:rPr lang="en-US" altLang="zh-TW" sz="2000" dirty="0">
                <a:solidFill>
                  <a:schemeClr val="tx1"/>
                </a:solidFill>
                <a:latin typeface="Times New Roman" pitchFamily="18" charset="0"/>
                <a:cs typeface="Times New Roman" pitchFamily="18" charset="0"/>
              </a:rPr>
              <a:t>family, China is playing a more and more important role in world politics, economy, culture and </a:t>
            </a:r>
            <a:r>
              <a:rPr lang="en-US" altLang="zh-TW" sz="2000" dirty="0" err="1">
                <a:solidFill>
                  <a:schemeClr val="tx1"/>
                </a:solidFill>
                <a:latin typeface="Times New Roman" pitchFamily="18" charset="0"/>
                <a:cs typeface="Times New Roman" pitchFamily="18" charset="0"/>
              </a:rPr>
              <a:t>diplomatism</a:t>
            </a:r>
            <a:r>
              <a:rPr lang="en-US" altLang="zh-TW" sz="2000" dirty="0">
                <a:solidFill>
                  <a:schemeClr val="tx1"/>
                </a:solidFill>
                <a:latin typeface="Times New Roman" pitchFamily="18" charset="0"/>
                <a:cs typeface="Times New Roman" pitchFamily="18" charset="0"/>
              </a:rPr>
              <a:t>. </a:t>
            </a:r>
            <a:r>
              <a:rPr lang="en-US" altLang="zh-TW" sz="2000" dirty="0" smtClean="0">
                <a:solidFill>
                  <a:schemeClr val="tx1"/>
                </a:solidFill>
                <a:latin typeface="Times New Roman" pitchFamily="18" charset="0"/>
                <a:cs typeface="Times New Roman" pitchFamily="18" charset="0"/>
              </a:rPr>
              <a:t>It has </a:t>
            </a:r>
            <a:r>
              <a:rPr lang="en-US" altLang="zh-TW" sz="2000" dirty="0">
                <a:solidFill>
                  <a:schemeClr val="tx1"/>
                </a:solidFill>
                <a:latin typeface="Times New Roman" pitchFamily="18" charset="0"/>
                <a:cs typeface="Times New Roman" pitchFamily="18" charset="0"/>
              </a:rPr>
              <a:t>become </a:t>
            </a:r>
            <a:r>
              <a:rPr lang="en-US" altLang="zh-TW" sz="2000" dirty="0">
                <a:solidFill>
                  <a:schemeClr val="bg1">
                    <a:lumMod val="60000"/>
                    <a:lumOff val="40000"/>
                  </a:schemeClr>
                </a:solidFill>
                <a:latin typeface="Times New Roman" pitchFamily="18" charset="0"/>
                <a:cs typeface="Times New Roman" pitchFamily="18" charset="0"/>
              </a:rPr>
              <a:t>an important task </a:t>
            </a:r>
            <a:r>
              <a:rPr lang="en-US" altLang="zh-TW" sz="2000" dirty="0" smtClean="0">
                <a:solidFill>
                  <a:schemeClr val="bg1">
                    <a:lumMod val="60000"/>
                    <a:lumOff val="40000"/>
                  </a:schemeClr>
                </a:solidFill>
                <a:latin typeface="Times New Roman" pitchFamily="18" charset="0"/>
                <a:cs typeface="Times New Roman" pitchFamily="18" charset="0"/>
              </a:rPr>
              <a:t>for </a:t>
            </a:r>
            <a:r>
              <a:rPr lang="en-US" altLang="zh-TW" sz="2000" dirty="0">
                <a:solidFill>
                  <a:schemeClr val="bg1">
                    <a:lumMod val="60000"/>
                    <a:lumOff val="40000"/>
                  </a:schemeClr>
                </a:solidFill>
                <a:latin typeface="Times New Roman" pitchFamily="18" charset="0"/>
                <a:cs typeface="Times New Roman" pitchFamily="18" charset="0"/>
              </a:rPr>
              <a:t>China’s English education to help the world understand China and communicate </a:t>
            </a:r>
            <a:r>
              <a:rPr lang="en-US" altLang="zh-TW" sz="2000" dirty="0" smtClean="0">
                <a:solidFill>
                  <a:schemeClr val="bg1">
                    <a:lumMod val="60000"/>
                    <a:lumOff val="40000"/>
                  </a:schemeClr>
                </a:solidFill>
                <a:latin typeface="Times New Roman" pitchFamily="18" charset="0"/>
                <a:cs typeface="Times New Roman" pitchFamily="18" charset="0"/>
              </a:rPr>
              <a:t>to the </a:t>
            </a:r>
            <a:r>
              <a:rPr lang="en-US" altLang="zh-TW" sz="2000" dirty="0">
                <a:solidFill>
                  <a:schemeClr val="bg1">
                    <a:lumMod val="60000"/>
                    <a:lumOff val="40000"/>
                  </a:schemeClr>
                </a:solidFill>
                <a:latin typeface="Times New Roman" pitchFamily="18" charset="0"/>
                <a:cs typeface="Times New Roman" pitchFamily="18" charset="0"/>
              </a:rPr>
              <a:t>world China’s excellent culture and civilization</a:t>
            </a:r>
            <a:r>
              <a:rPr lang="en-US" altLang="zh-TW" sz="2000" dirty="0" smtClean="0">
                <a:solidFill>
                  <a:schemeClr val="bg1">
                    <a:lumMod val="60000"/>
                    <a:lumOff val="40000"/>
                  </a:schemeClr>
                </a:solidFill>
                <a:latin typeface="Times New Roman" pitchFamily="18" charset="0"/>
                <a:cs typeface="Times New Roman" pitchFamily="18" charset="0"/>
              </a:rPr>
              <a:t>.</a:t>
            </a:r>
          </a:p>
          <a:p>
            <a:r>
              <a:rPr lang="en-US" altLang="zh-TW" sz="2000" dirty="0">
                <a:solidFill>
                  <a:schemeClr val="tx1"/>
                </a:solidFill>
                <a:latin typeface="Times New Roman" pitchFamily="18" charset="0"/>
                <a:cs typeface="Times New Roman" pitchFamily="18" charset="0"/>
              </a:rPr>
              <a:t>However, the existing English teaching materials in China, </a:t>
            </a:r>
            <a:r>
              <a:rPr lang="en-US" altLang="zh-TW" sz="2000" dirty="0" smtClean="0">
                <a:solidFill>
                  <a:schemeClr val="tx1"/>
                </a:solidFill>
                <a:latin typeface="Times New Roman" pitchFamily="18" charset="0"/>
                <a:cs typeface="Times New Roman" pitchFamily="18" charset="0"/>
              </a:rPr>
              <a:t>no matter </a:t>
            </a:r>
            <a:r>
              <a:rPr lang="en-US" altLang="zh-TW" sz="2000" dirty="0">
                <a:solidFill>
                  <a:schemeClr val="tx1"/>
                </a:solidFill>
                <a:latin typeface="Times New Roman" pitchFamily="18" charset="0"/>
                <a:cs typeface="Times New Roman" pitchFamily="18" charset="0"/>
              </a:rPr>
              <a:t>it is for pupils or college students, are teemed with European and America senses, including western </a:t>
            </a:r>
            <a:r>
              <a:rPr lang="en-US" altLang="zh-TW" sz="2000" dirty="0" smtClean="0">
                <a:solidFill>
                  <a:schemeClr val="tx1"/>
                </a:solidFill>
                <a:latin typeface="Times New Roman" pitchFamily="18" charset="0"/>
                <a:cs typeface="Times New Roman" pitchFamily="18" charset="0"/>
              </a:rPr>
              <a:t>material cultures</a:t>
            </a:r>
            <a:r>
              <a:rPr lang="en-US" altLang="zh-TW" sz="2000" dirty="0">
                <a:solidFill>
                  <a:schemeClr val="tx1"/>
                </a:solidFill>
                <a:latin typeface="Times New Roman" pitchFamily="18" charset="0"/>
                <a:cs typeface="Times New Roman" pitchFamily="18" charset="0"/>
              </a:rPr>
              <a:t>, values, customs and systems and hardly have contents about Chinese culture.</a:t>
            </a:r>
            <a:endParaRPr lang="zh-TW" altLang="en-US" sz="2000" dirty="0">
              <a:latin typeface="Times New Roman" pitchFamily="18" charset="0"/>
              <a:cs typeface="Times New Roman" pitchFamily="18" charset="0"/>
            </a:endParaRPr>
          </a:p>
        </p:txBody>
      </p:sp>
      <p:sp>
        <p:nvSpPr>
          <p:cNvPr id="9" name="文字方塊 8"/>
          <p:cNvSpPr txBox="1"/>
          <p:nvPr/>
        </p:nvSpPr>
        <p:spPr>
          <a:xfrm>
            <a:off x="785786" y="500042"/>
            <a:ext cx="2714644" cy="646331"/>
          </a:xfrm>
          <a:prstGeom prst="rect">
            <a:avLst/>
          </a:prstGeom>
          <a:noFill/>
        </p:spPr>
        <p:txBody>
          <a:bodyPr wrap="square" rtlCol="0">
            <a:spAutoFit/>
          </a:bodyPr>
          <a:lstStyle/>
          <a:p>
            <a:r>
              <a:rPr lang="en-US" altLang="zh-TW" sz="3600" dirty="0" smtClean="0">
                <a:latin typeface="Times New Roman" pitchFamily="18" charset="0"/>
                <a:cs typeface="Times New Roman" pitchFamily="18" charset="0"/>
              </a:rPr>
              <a:t>China</a:t>
            </a:r>
            <a:endParaRPr lang="zh-TW" alt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52400" y="1600200"/>
            <a:ext cx="8763000" cy="471478"/>
          </a:xfrm>
        </p:spPr>
        <p:txBody>
          <a:bodyPr/>
          <a:lstStyle/>
          <a:p>
            <a:endParaRPr lang="zh-TW" altLang="en-US" dirty="0"/>
          </a:p>
        </p:txBody>
      </p:sp>
      <p:sp>
        <p:nvSpPr>
          <p:cNvPr id="3" name="內容版面配置區 2"/>
          <p:cNvSpPr>
            <a:spLocks noGrp="1"/>
          </p:cNvSpPr>
          <p:nvPr>
            <p:ph idx="1"/>
          </p:nvPr>
        </p:nvSpPr>
        <p:spPr/>
        <p:txBody>
          <a:bodyPr/>
          <a:lstStyle/>
          <a:p>
            <a:r>
              <a:rPr lang="en-US" altLang="zh-TW" sz="2000" dirty="0">
                <a:solidFill>
                  <a:schemeClr val="tx1"/>
                </a:solidFill>
                <a:latin typeface="Times New Roman" pitchFamily="18" charset="0"/>
                <a:cs typeface="Times New Roman" pitchFamily="18" charset="0"/>
              </a:rPr>
              <a:t>In order to be accustomed to the process of globalization and the </a:t>
            </a:r>
            <a:r>
              <a:rPr lang="en-US" altLang="zh-TW" sz="2000" dirty="0">
                <a:solidFill>
                  <a:schemeClr val="bg1">
                    <a:lumMod val="60000"/>
                    <a:lumOff val="40000"/>
                  </a:schemeClr>
                </a:solidFill>
                <a:latin typeface="Times New Roman" pitchFamily="18" charset="0"/>
                <a:cs typeface="Times New Roman" pitchFamily="18" charset="0"/>
              </a:rPr>
              <a:t>increasingly </a:t>
            </a:r>
            <a:r>
              <a:rPr lang="en-US" altLang="zh-TW" sz="2000" dirty="0" smtClean="0">
                <a:solidFill>
                  <a:schemeClr val="bg1">
                    <a:lumMod val="60000"/>
                    <a:lumOff val="40000"/>
                  </a:schemeClr>
                </a:solidFill>
                <a:latin typeface="Times New Roman" pitchFamily="18" charset="0"/>
                <a:cs typeface="Times New Roman" pitchFamily="18" charset="0"/>
              </a:rPr>
              <a:t>important position </a:t>
            </a:r>
            <a:r>
              <a:rPr lang="en-US" altLang="zh-TW" sz="2000" dirty="0">
                <a:solidFill>
                  <a:schemeClr val="bg1">
                    <a:lumMod val="60000"/>
                    <a:lumOff val="40000"/>
                  </a:schemeClr>
                </a:solidFill>
                <a:latin typeface="Times New Roman" pitchFamily="18" charset="0"/>
                <a:cs typeface="Times New Roman" pitchFamily="18" charset="0"/>
              </a:rPr>
              <a:t>of China</a:t>
            </a:r>
            <a:r>
              <a:rPr lang="en-US" altLang="zh-TW" sz="2000" dirty="0">
                <a:solidFill>
                  <a:schemeClr val="tx1"/>
                </a:solidFill>
                <a:latin typeface="Times New Roman" pitchFamily="18" charset="0"/>
                <a:cs typeface="Times New Roman" pitchFamily="18" charset="0"/>
              </a:rPr>
              <a:t> in international stage, foreign language education must follow the principle of multi-cultures</a:t>
            </a:r>
            <a:r>
              <a:rPr lang="en-US" altLang="zh-TW" sz="2000" dirty="0" smtClean="0">
                <a:solidFill>
                  <a:schemeClr val="tx1"/>
                </a:solidFill>
                <a:latin typeface="Times New Roman" pitchFamily="18" charset="0"/>
                <a:cs typeface="Times New Roman" pitchFamily="18" charset="0"/>
              </a:rPr>
              <a:t>.</a:t>
            </a:r>
          </a:p>
          <a:p>
            <a:endParaRPr lang="en-US" altLang="zh-TW" sz="2000" dirty="0">
              <a:latin typeface="Times New Roman" pitchFamily="18" charset="0"/>
              <a:cs typeface="Times New Roman" pitchFamily="18" charset="0"/>
            </a:endParaRPr>
          </a:p>
          <a:p>
            <a:r>
              <a:rPr lang="en-US" altLang="zh-TW" sz="2000" dirty="0" smtClean="0">
                <a:latin typeface="Times New Roman" pitchFamily="18" charset="0"/>
                <a:cs typeface="Times New Roman" pitchFamily="18" charset="0"/>
              </a:rPr>
              <a:t>S</a:t>
            </a:r>
            <a:r>
              <a:rPr lang="en-US" altLang="zh-TW" sz="2000" dirty="0" smtClean="0">
                <a:solidFill>
                  <a:schemeClr val="tx1"/>
                </a:solidFill>
                <a:latin typeface="Times New Roman" pitchFamily="18" charset="0"/>
                <a:cs typeface="Times New Roman" pitchFamily="18" charset="0"/>
              </a:rPr>
              <a:t>tudents </a:t>
            </a:r>
            <a:r>
              <a:rPr lang="en-US" altLang="zh-TW" sz="2000" dirty="0">
                <a:solidFill>
                  <a:schemeClr val="tx1"/>
                </a:solidFill>
                <a:latin typeface="Times New Roman" pitchFamily="18" charset="0"/>
                <a:cs typeface="Times New Roman" pitchFamily="18" charset="0"/>
              </a:rPr>
              <a:t>need to fully understand the cultures and civilizations of various nations and national countries that </a:t>
            </a:r>
            <a:r>
              <a:rPr lang="en-US" altLang="zh-TW" sz="2000" dirty="0" smtClean="0">
                <a:solidFill>
                  <a:schemeClr val="tx1"/>
                </a:solidFill>
                <a:latin typeface="Times New Roman" pitchFamily="18" charset="0"/>
                <a:cs typeface="Times New Roman" pitchFamily="18" charset="0"/>
              </a:rPr>
              <a:t>are active </a:t>
            </a:r>
            <a:r>
              <a:rPr lang="en-US" altLang="zh-TW" sz="2000" dirty="0">
                <a:solidFill>
                  <a:schemeClr val="tx1"/>
                </a:solidFill>
                <a:latin typeface="Times New Roman" pitchFamily="18" charset="0"/>
                <a:cs typeface="Times New Roman" pitchFamily="18" charset="0"/>
              </a:rPr>
              <a:t>on the world stage and at the same time need to inherit </a:t>
            </a:r>
            <a:r>
              <a:rPr lang="en-US" altLang="zh-TW" sz="2000" dirty="0">
                <a:solidFill>
                  <a:schemeClr val="bg1">
                    <a:lumMod val="60000"/>
                    <a:lumOff val="40000"/>
                  </a:schemeClr>
                </a:solidFill>
                <a:latin typeface="Times New Roman" pitchFamily="18" charset="0"/>
                <a:cs typeface="Times New Roman" pitchFamily="18" charset="0"/>
              </a:rPr>
              <a:t>China’s excellent traditional culture </a:t>
            </a:r>
            <a:r>
              <a:rPr lang="en-US" altLang="zh-TW" sz="2000" dirty="0">
                <a:solidFill>
                  <a:schemeClr val="tx1"/>
                </a:solidFill>
                <a:latin typeface="Times New Roman" pitchFamily="18" charset="0"/>
                <a:cs typeface="Times New Roman" pitchFamily="18" charset="0"/>
              </a:rPr>
              <a:t>and to show it </a:t>
            </a:r>
            <a:r>
              <a:rPr lang="en-US" altLang="zh-TW" sz="2000" dirty="0" smtClean="0">
                <a:solidFill>
                  <a:schemeClr val="tx1"/>
                </a:solidFill>
                <a:latin typeface="Times New Roman" pitchFamily="18" charset="0"/>
                <a:cs typeface="Times New Roman" pitchFamily="18" charset="0"/>
              </a:rPr>
              <a:t>in foreign </a:t>
            </a:r>
            <a:r>
              <a:rPr lang="en-US" altLang="zh-TW" sz="2000" dirty="0">
                <a:solidFill>
                  <a:schemeClr val="tx1"/>
                </a:solidFill>
                <a:latin typeface="Times New Roman" pitchFamily="18" charset="0"/>
                <a:cs typeface="Times New Roman" pitchFamily="18" charset="0"/>
              </a:rPr>
              <a:t>language education.</a:t>
            </a:r>
            <a:endParaRPr lang="zh-TW" alt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42910" y="357166"/>
            <a:ext cx="1562080" cy="757230"/>
          </a:xfrm>
        </p:spPr>
        <p:txBody>
          <a:bodyPr/>
          <a:lstStyle/>
          <a:p>
            <a:r>
              <a:rPr lang="zh-TW" altLang="en-US" dirty="0">
                <a:latin typeface="標楷體" pitchFamily="65" charset="-120"/>
                <a:ea typeface="標楷體" pitchFamily="65" charset="-120"/>
              </a:rPr>
              <a:t>台灣</a:t>
            </a:r>
          </a:p>
        </p:txBody>
      </p:sp>
      <p:sp>
        <p:nvSpPr>
          <p:cNvPr id="3" name="內容版面配置區 2"/>
          <p:cNvSpPr>
            <a:spLocks noGrp="1"/>
          </p:cNvSpPr>
          <p:nvPr>
            <p:ph idx="1"/>
          </p:nvPr>
        </p:nvSpPr>
        <p:spPr>
          <a:xfrm>
            <a:off x="152400" y="1785926"/>
            <a:ext cx="8763000" cy="4462474"/>
          </a:xfrm>
        </p:spPr>
        <p:txBody>
          <a:bodyPr/>
          <a:lstStyle/>
          <a:p>
            <a:r>
              <a:rPr lang="zh-TW" altLang="en-US" sz="2800" dirty="0" smtClean="0">
                <a:latin typeface="標楷體" pitchFamily="65" charset="-120"/>
                <a:ea typeface="標楷體" pitchFamily="65" charset="-120"/>
              </a:rPr>
              <a:t>九年一貫課綱的十項基本能力中明述「加強學習與國際了解」，而其主要</a:t>
            </a:r>
            <a:r>
              <a:rPr lang="zh-TW" altLang="en-US" sz="2800" dirty="0">
                <a:latin typeface="標楷體" pitchFamily="65" charset="-120"/>
                <a:ea typeface="標楷體" pitchFamily="65" charset="-120"/>
              </a:rPr>
              <a:t>內涵</a:t>
            </a:r>
            <a:r>
              <a:rPr lang="zh-TW" altLang="en-US" sz="2800" dirty="0" smtClean="0">
                <a:latin typeface="標楷體" pitchFamily="65" charset="-120"/>
                <a:ea typeface="標楷體" pitchFamily="65" charset="-120"/>
              </a:rPr>
              <a:t>為「</a:t>
            </a:r>
            <a:r>
              <a:rPr lang="zh-TW" altLang="en-US" sz="2800" dirty="0" smtClean="0">
                <a:solidFill>
                  <a:schemeClr val="bg1">
                    <a:lumMod val="60000"/>
                    <a:lumOff val="40000"/>
                  </a:schemeClr>
                </a:solidFill>
                <a:latin typeface="標楷體" pitchFamily="65" charset="-120"/>
                <a:ea typeface="標楷體" pitchFamily="65" charset="-120"/>
              </a:rPr>
              <a:t>認識</a:t>
            </a:r>
            <a:r>
              <a:rPr lang="zh-TW" altLang="en-US" sz="2800" dirty="0" smtClean="0">
                <a:latin typeface="標楷體" pitchFamily="65" charset="-120"/>
                <a:ea typeface="標楷體" pitchFamily="65" charset="-120"/>
              </a:rPr>
              <a:t>並</a:t>
            </a:r>
            <a:r>
              <a:rPr lang="zh-TW" altLang="en-US" sz="2800" dirty="0" smtClean="0">
                <a:solidFill>
                  <a:schemeClr val="bg1">
                    <a:lumMod val="60000"/>
                    <a:lumOff val="40000"/>
                  </a:schemeClr>
                </a:solidFill>
                <a:latin typeface="標楷體" pitchFamily="65" charset="-120"/>
                <a:ea typeface="標楷體" pitchFamily="65" charset="-120"/>
              </a:rPr>
              <a:t>尊重</a:t>
            </a:r>
            <a:r>
              <a:rPr lang="zh-TW" altLang="en-US" sz="2800" dirty="0" smtClean="0">
                <a:latin typeface="標楷體" pitchFamily="65" charset="-120"/>
                <a:ea typeface="標楷體" pitchFamily="65" charset="-120"/>
              </a:rPr>
              <a:t>不同族群文化，了解與欣賞本國及各地歷史文化，並體認世界為一整體的地球村，培養</a:t>
            </a:r>
            <a:r>
              <a:rPr lang="zh-TW" altLang="en-US" sz="2800" dirty="0" smtClean="0">
                <a:solidFill>
                  <a:schemeClr val="bg1">
                    <a:lumMod val="60000"/>
                    <a:lumOff val="40000"/>
                  </a:schemeClr>
                </a:solidFill>
                <a:latin typeface="標楷體" pitchFamily="65" charset="-120"/>
                <a:ea typeface="標楷體" pitchFamily="65" charset="-120"/>
              </a:rPr>
              <a:t>相互</a:t>
            </a:r>
            <a:r>
              <a:rPr lang="zh-TW" altLang="en-US" sz="2800" dirty="0" smtClean="0">
                <a:latin typeface="標楷體" pitchFamily="65" charset="-120"/>
                <a:ea typeface="標楷體" pitchFamily="65" charset="-120"/>
              </a:rPr>
              <a:t>依賴、</a:t>
            </a:r>
            <a:r>
              <a:rPr lang="zh-TW" altLang="en-US" sz="2800" dirty="0" smtClean="0">
                <a:solidFill>
                  <a:schemeClr val="bg1">
                    <a:lumMod val="60000"/>
                    <a:lumOff val="40000"/>
                  </a:schemeClr>
                </a:solidFill>
                <a:latin typeface="標楷體" pitchFamily="65" charset="-120"/>
                <a:ea typeface="標楷體" pitchFamily="65" charset="-120"/>
              </a:rPr>
              <a:t>互信互助</a:t>
            </a:r>
            <a:r>
              <a:rPr lang="zh-TW" altLang="en-US" sz="2800" dirty="0" smtClean="0">
                <a:latin typeface="標楷體" pitchFamily="65" charset="-120"/>
                <a:ea typeface="標楷體" pitchFamily="65" charset="-120"/>
              </a:rPr>
              <a:t>的世界觀。」</a:t>
            </a:r>
            <a:endParaRPr lang="en-US" altLang="zh-TW" sz="2800" dirty="0" smtClean="0">
              <a:latin typeface="標楷體" pitchFamily="65" charset="-120"/>
              <a:ea typeface="標楷體" pitchFamily="65" charset="-120"/>
            </a:endParaRPr>
          </a:p>
          <a:p>
            <a:endParaRPr lang="en-US" altLang="zh-TW" sz="2800" dirty="0" smtClean="0">
              <a:latin typeface="標楷體" pitchFamily="65" charset="-120"/>
              <a:ea typeface="標楷體" pitchFamily="65" charset="-120"/>
            </a:endParaRPr>
          </a:p>
          <a:p>
            <a:r>
              <a:rPr lang="zh-TW" altLang="en-US" sz="2800" dirty="0">
                <a:latin typeface="標楷體" pitchFamily="65" charset="-120"/>
                <a:ea typeface="標楷體" pitchFamily="65" charset="-120"/>
              </a:rPr>
              <a:t>語文領域中明</a:t>
            </a:r>
            <a:r>
              <a:rPr lang="zh-TW" altLang="en-US" sz="2800" dirty="0" smtClean="0">
                <a:latin typeface="標楷體" pitchFamily="65" charset="-120"/>
                <a:ea typeface="標楷體" pitchFamily="65" charset="-120"/>
              </a:rPr>
              <a:t>列「包含本國語文、英語等，注重對語文的聽說讀寫基本溝通能力、文化與習俗方面的學習。」</a:t>
            </a:r>
            <a:endParaRPr lang="zh-TW" altLang="en-US" sz="28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57158" y="357166"/>
            <a:ext cx="2928958" cy="990600"/>
          </a:xfrm>
        </p:spPr>
        <p:txBody>
          <a:bodyPr/>
          <a:lstStyle/>
          <a:p>
            <a:r>
              <a:rPr lang="zh-TW" altLang="en-US" dirty="0" smtClean="0">
                <a:latin typeface="標楷體" pitchFamily="65" charset="-120"/>
                <a:ea typeface="標楷體" pitchFamily="65" charset="-120"/>
              </a:rPr>
              <a:t>文獻綜合整理</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152400" y="1928802"/>
            <a:ext cx="8763000" cy="4319598"/>
          </a:xfrm>
        </p:spPr>
        <p:txBody>
          <a:bodyPr/>
          <a:lstStyle/>
          <a:p>
            <a:r>
              <a:rPr lang="zh-TW" altLang="en-US" sz="2400" dirty="0" smtClean="0">
                <a:latin typeface="標楷體" pitchFamily="65" charset="-120"/>
                <a:ea typeface="標楷體" pitchFamily="65" charset="-120"/>
              </a:rPr>
              <a:t>全球化  </a:t>
            </a:r>
            <a:r>
              <a:rPr lang="en-US" altLang="zh-TW" sz="2400" dirty="0" smtClean="0">
                <a:latin typeface="標楷體" pitchFamily="65" charset="-120"/>
                <a:ea typeface="標楷體" pitchFamily="65" charset="-120"/>
              </a:rPr>
              <a:t>V.S. </a:t>
            </a:r>
            <a:r>
              <a:rPr lang="zh-TW" altLang="en-US" sz="2400" dirty="0" smtClean="0">
                <a:latin typeface="標楷體" pitchFamily="65" charset="-120"/>
                <a:ea typeface="標楷體" pitchFamily="65" charset="-120"/>
              </a:rPr>
              <a:t>英語化</a:t>
            </a:r>
            <a:r>
              <a:rPr lang="en-US" altLang="zh-TW" sz="2400" dirty="0" smtClean="0">
                <a:latin typeface="標楷體" pitchFamily="65" charset="-120"/>
                <a:ea typeface="標楷體" pitchFamily="65" charset="-120"/>
              </a:rPr>
              <a:t>---</a:t>
            </a:r>
            <a:r>
              <a:rPr lang="zh-TW" sz="2400" dirty="0">
                <a:solidFill>
                  <a:schemeClr val="tx1"/>
                </a:solidFill>
                <a:latin typeface="標楷體" pitchFamily="65" charset="-120"/>
                <a:ea typeface="標楷體" pitchFamily="65" charset="-120"/>
              </a:rPr>
              <a:t>大量的國際交流所造成的是以共同語言來達成共識或達成</a:t>
            </a:r>
            <a:r>
              <a:rPr lang="zh-TW" sz="2400" dirty="0">
                <a:solidFill>
                  <a:schemeClr val="bg1">
                    <a:lumMod val="60000"/>
                    <a:lumOff val="40000"/>
                  </a:schemeClr>
                </a:solidFill>
                <a:latin typeface="標楷體" pitchFamily="65" charset="-120"/>
                <a:ea typeface="標楷體" pitchFamily="65" charset="-120"/>
              </a:rPr>
              <a:t>自己所訂的</a:t>
            </a:r>
            <a:r>
              <a:rPr lang="zh-TW" sz="2400" dirty="0" smtClean="0">
                <a:solidFill>
                  <a:schemeClr val="bg1">
                    <a:lumMod val="60000"/>
                    <a:lumOff val="40000"/>
                  </a:schemeClr>
                </a:solidFill>
                <a:latin typeface="標楷體" pitchFamily="65" charset="-120"/>
                <a:ea typeface="標楷體" pitchFamily="65" charset="-120"/>
              </a:rPr>
              <a:t>目標</a:t>
            </a:r>
            <a:r>
              <a:rPr lang="en-US" altLang="zh-TW" sz="2400" dirty="0" smtClean="0">
                <a:solidFill>
                  <a:schemeClr val="tx1"/>
                </a:solidFill>
                <a:latin typeface="標楷體" pitchFamily="65" charset="-120"/>
                <a:ea typeface="標楷體" pitchFamily="65" charset="-120"/>
              </a:rPr>
              <a:t>;</a:t>
            </a:r>
            <a:r>
              <a:rPr lang="zh-TW" altLang="en-US" sz="2400" dirty="0" smtClean="0">
                <a:solidFill>
                  <a:schemeClr val="tx1"/>
                </a:solidFill>
                <a:latin typeface="標楷體" pitchFamily="65" charset="-120"/>
                <a:ea typeface="標楷體" pitchFamily="65" charset="-120"/>
              </a:rPr>
              <a:t>它</a:t>
            </a:r>
            <a:r>
              <a:rPr lang="zh-TW" sz="2400" dirty="0" smtClean="0">
                <a:solidFill>
                  <a:schemeClr val="tx1"/>
                </a:solidFill>
                <a:latin typeface="標楷體" pitchFamily="65" charset="-120"/>
                <a:ea typeface="標楷體" pitchFamily="65" charset="-120"/>
              </a:rPr>
              <a:t>提供</a:t>
            </a:r>
            <a:r>
              <a:rPr lang="zh-TW" sz="2400" dirty="0">
                <a:solidFill>
                  <a:schemeClr val="tx1"/>
                </a:solidFill>
                <a:latin typeface="標楷體" pitchFamily="65" charset="-120"/>
                <a:ea typeface="標楷體" pitchFamily="65" charset="-120"/>
              </a:rPr>
              <a:t>學習者的是</a:t>
            </a:r>
            <a:r>
              <a:rPr lang="en-US" sz="2400" dirty="0">
                <a:solidFill>
                  <a:schemeClr val="tx1"/>
                </a:solidFill>
                <a:latin typeface="標楷體" pitchFamily="65" charset="-120"/>
                <a:ea typeface="標楷體" pitchFamily="65" charset="-120"/>
              </a:rPr>
              <a:t> “process skills</a:t>
            </a:r>
            <a:r>
              <a:rPr lang="en-US" sz="2400" dirty="0" smtClean="0">
                <a:solidFill>
                  <a:schemeClr val="tx1"/>
                </a:solidFill>
                <a:latin typeface="標楷體" pitchFamily="65" charset="-120"/>
                <a:ea typeface="標楷體" pitchFamily="65" charset="-120"/>
              </a:rPr>
              <a:t>”</a:t>
            </a:r>
          </a:p>
          <a:p>
            <a:endParaRPr lang="en-US" sz="2400" dirty="0" smtClean="0">
              <a:solidFill>
                <a:schemeClr val="tx1"/>
              </a:solidFill>
              <a:latin typeface="標楷體" pitchFamily="65" charset="-120"/>
              <a:ea typeface="標楷體" pitchFamily="65" charset="-120"/>
            </a:endParaRPr>
          </a:p>
          <a:p>
            <a:r>
              <a:rPr lang="zh-TW" sz="2400" dirty="0" smtClean="0">
                <a:solidFill>
                  <a:schemeClr val="tx1"/>
                </a:solidFill>
                <a:latin typeface="標楷體" pitchFamily="65" charset="-120"/>
                <a:ea typeface="標楷體" pitchFamily="65" charset="-120"/>
              </a:rPr>
              <a:t>英語</a:t>
            </a:r>
            <a:r>
              <a:rPr lang="zh-TW" sz="2400" dirty="0">
                <a:solidFill>
                  <a:schemeClr val="tx1"/>
                </a:solidFill>
                <a:latin typeface="標楷體" pitchFamily="65" charset="-120"/>
                <a:ea typeface="標楷體" pitchFamily="65" charset="-120"/>
              </a:rPr>
              <a:t>為國際語言</a:t>
            </a:r>
            <a:r>
              <a:rPr lang="en-US" sz="2400" dirty="0">
                <a:solidFill>
                  <a:schemeClr val="tx1"/>
                </a:solidFill>
                <a:latin typeface="標楷體" pitchFamily="65" charset="-120"/>
                <a:ea typeface="標楷體" pitchFamily="65" charset="-120"/>
              </a:rPr>
              <a:t>(EIL)</a:t>
            </a:r>
            <a:r>
              <a:rPr lang="zh-TW" sz="2400" dirty="0">
                <a:solidFill>
                  <a:schemeClr val="tx1"/>
                </a:solidFill>
                <a:latin typeface="標楷體" pitchFamily="65" charset="-120"/>
                <a:ea typeface="標楷體" pitchFamily="65" charset="-120"/>
              </a:rPr>
              <a:t>的</a:t>
            </a:r>
            <a:r>
              <a:rPr lang="zh-TW" sz="2400" dirty="0" smtClean="0">
                <a:solidFill>
                  <a:schemeClr val="tx1"/>
                </a:solidFill>
                <a:latin typeface="標楷體" pitchFamily="65" charset="-120"/>
                <a:ea typeface="標楷體" pitchFamily="65" charset="-120"/>
              </a:rPr>
              <a:t>教學：</a:t>
            </a:r>
            <a:r>
              <a:rPr lang="en-US" sz="2400" dirty="0" smtClean="0">
                <a:solidFill>
                  <a:schemeClr val="tx1"/>
                </a:solidFill>
                <a:latin typeface="標楷體" pitchFamily="65" charset="-120"/>
                <a:ea typeface="標楷體" pitchFamily="65" charset="-120"/>
              </a:rPr>
              <a:t>norm-bias</a:t>
            </a:r>
            <a:r>
              <a:rPr lang="zh-TW" altLang="en-US" sz="2400" dirty="0">
                <a:latin typeface="標楷體" pitchFamily="65" charset="-120"/>
                <a:ea typeface="標楷體" pitchFamily="65" charset="-120"/>
              </a:rPr>
              <a:t> </a:t>
            </a:r>
            <a:r>
              <a:rPr lang="en-US" altLang="zh-TW" sz="2400" dirty="0" smtClean="0">
                <a:latin typeface="標楷體" pitchFamily="65" charset="-120"/>
                <a:ea typeface="標楷體" pitchFamily="65" charset="-120"/>
              </a:rPr>
              <a:t>V.S. </a:t>
            </a:r>
            <a:r>
              <a:rPr lang="en-US" sz="2400" dirty="0" smtClean="0">
                <a:solidFill>
                  <a:schemeClr val="tx1"/>
                </a:solidFill>
                <a:latin typeface="標楷體" pitchFamily="65" charset="-120"/>
                <a:ea typeface="標楷體" pitchFamily="65" charset="-120"/>
              </a:rPr>
              <a:t>culture-bias</a:t>
            </a:r>
          </a:p>
          <a:p>
            <a:endParaRPr lang="en-US" altLang="zh-TW" sz="2400" dirty="0" smtClean="0">
              <a:solidFill>
                <a:schemeClr val="tx1"/>
              </a:solidFill>
              <a:latin typeface="標楷體" pitchFamily="65" charset="-120"/>
              <a:ea typeface="標楷體" pitchFamily="65" charset="-120"/>
            </a:endParaRPr>
          </a:p>
          <a:p>
            <a:r>
              <a:rPr lang="en-US" sz="2400" dirty="0" smtClean="0">
                <a:solidFill>
                  <a:schemeClr val="tx1"/>
                </a:solidFill>
                <a:latin typeface="標楷體" pitchFamily="65" charset="-120"/>
                <a:ea typeface="標楷體" pitchFamily="65" charset="-120"/>
              </a:rPr>
              <a:t>EIL</a:t>
            </a:r>
            <a:r>
              <a:rPr lang="zh-TW" sz="2400" dirty="0" smtClean="0">
                <a:solidFill>
                  <a:schemeClr val="tx1"/>
                </a:solidFill>
                <a:latin typeface="標楷體" pitchFamily="65" charset="-120"/>
                <a:ea typeface="標楷體" pitchFamily="65" charset="-120"/>
              </a:rPr>
              <a:t>兩</a:t>
            </a:r>
            <a:r>
              <a:rPr lang="zh-TW" sz="2400" dirty="0">
                <a:solidFill>
                  <a:schemeClr val="tx1"/>
                </a:solidFill>
                <a:latin typeface="標楷體" pitchFamily="65" charset="-120"/>
                <a:ea typeface="標楷體" pitchFamily="65" charset="-120"/>
              </a:rPr>
              <a:t>個方向</a:t>
            </a:r>
            <a:r>
              <a:rPr lang="zh-TW" sz="2400" dirty="0" smtClean="0">
                <a:solidFill>
                  <a:schemeClr val="tx1"/>
                </a:solidFill>
                <a:latin typeface="標楷體" pitchFamily="65" charset="-120"/>
                <a:ea typeface="標楷體" pitchFamily="65" charset="-120"/>
              </a:rPr>
              <a:t>發展</a:t>
            </a:r>
            <a:r>
              <a:rPr lang="en-US" altLang="zh-TW" sz="2400" dirty="0" smtClean="0">
                <a:latin typeface="標楷體" pitchFamily="65" charset="-120"/>
                <a:ea typeface="標楷體" pitchFamily="65" charset="-120"/>
              </a:rPr>
              <a:t>: </a:t>
            </a:r>
            <a:r>
              <a:rPr lang="zh-TW" sz="2400" dirty="0" smtClean="0">
                <a:solidFill>
                  <a:schemeClr val="tx1"/>
                </a:solidFill>
                <a:latin typeface="標楷體" pitchFamily="65" charset="-120"/>
                <a:ea typeface="標楷體" pitchFamily="65" charset="-120"/>
              </a:rPr>
              <a:t>務實</a:t>
            </a:r>
            <a:r>
              <a:rPr lang="en-US" sz="2400" dirty="0">
                <a:solidFill>
                  <a:schemeClr val="tx1"/>
                </a:solidFill>
                <a:latin typeface="標楷體" pitchFamily="65" charset="-120"/>
                <a:ea typeface="標楷體" pitchFamily="65" charset="-120"/>
              </a:rPr>
              <a:t>(pragmatic</a:t>
            </a:r>
            <a:r>
              <a:rPr lang="en-US" sz="2400" dirty="0" smtClean="0">
                <a:solidFill>
                  <a:schemeClr val="tx1"/>
                </a:solidFill>
                <a:latin typeface="標楷體" pitchFamily="65" charset="-120"/>
                <a:ea typeface="標楷體" pitchFamily="65" charset="-120"/>
              </a:rPr>
              <a:t>)</a:t>
            </a:r>
            <a:r>
              <a:rPr lang="zh-TW" sz="2400" dirty="0" smtClean="0">
                <a:solidFill>
                  <a:schemeClr val="tx1"/>
                </a:solidFill>
                <a:latin typeface="標楷體" pitchFamily="65" charset="-120"/>
                <a:ea typeface="標楷體" pitchFamily="65" charset="-120"/>
              </a:rPr>
              <a:t> 取向</a:t>
            </a:r>
            <a:r>
              <a:rPr lang="en-US" altLang="zh-TW" sz="2400" dirty="0">
                <a:latin typeface="標楷體" pitchFamily="65" charset="-120"/>
                <a:ea typeface="標楷體" pitchFamily="65" charset="-120"/>
              </a:rPr>
              <a:t> </a:t>
            </a:r>
            <a:r>
              <a:rPr lang="en-US" altLang="zh-TW" sz="2400" dirty="0" smtClean="0">
                <a:latin typeface="標楷體" pitchFamily="65" charset="-120"/>
                <a:ea typeface="標楷體" pitchFamily="65" charset="-120"/>
              </a:rPr>
              <a:t>V.S. </a:t>
            </a:r>
            <a:r>
              <a:rPr lang="zh-TW" sz="2400" dirty="0" smtClean="0">
                <a:solidFill>
                  <a:schemeClr val="tx1"/>
                </a:solidFill>
                <a:latin typeface="標楷體" pitchFamily="65" charset="-120"/>
                <a:ea typeface="標楷體" pitchFamily="65" charset="-120"/>
              </a:rPr>
              <a:t>批判</a:t>
            </a:r>
            <a:r>
              <a:rPr lang="en-US" sz="2400" dirty="0">
                <a:solidFill>
                  <a:schemeClr val="tx1"/>
                </a:solidFill>
                <a:latin typeface="標楷體" pitchFamily="65" charset="-120"/>
                <a:ea typeface="標楷體" pitchFamily="65" charset="-120"/>
              </a:rPr>
              <a:t>(critical)</a:t>
            </a:r>
            <a:r>
              <a:rPr lang="zh-TW" sz="2400" dirty="0">
                <a:solidFill>
                  <a:schemeClr val="tx1"/>
                </a:solidFill>
                <a:latin typeface="標楷體" pitchFamily="65" charset="-120"/>
                <a:ea typeface="標楷體" pitchFamily="65" charset="-120"/>
              </a:rPr>
              <a:t>取向</a:t>
            </a:r>
            <a:endParaRPr lang="en-US" altLang="zh-TW" sz="2400" dirty="0" smtClean="0">
              <a:solidFill>
                <a:schemeClr val="tx1"/>
              </a:solidFill>
              <a:latin typeface="標楷體" pitchFamily="65" charset="-120"/>
              <a:ea typeface="標楷體" pitchFamily="65" charset="-120"/>
            </a:endParaRPr>
          </a:p>
          <a:p>
            <a:endParaRPr lang="en-US" altLang="zh-TW"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85720" y="285728"/>
            <a:ext cx="4000528" cy="1000132"/>
          </a:xfrm>
        </p:spPr>
        <p:txBody>
          <a:bodyPr/>
          <a:lstStyle/>
          <a:p>
            <a:r>
              <a:rPr lang="zh-TW" altLang="en-US" sz="2800" dirty="0" smtClean="0">
                <a:latin typeface="標楷體" pitchFamily="65" charset="-120"/>
                <a:ea typeface="標楷體" pitchFamily="65" charset="-120"/>
              </a:rPr>
              <a:t>訪談九年一貫英語科課綱制訂或修改委員</a:t>
            </a:r>
            <a:endParaRPr lang="zh-TW" altLang="en-US" sz="2800" dirty="0">
              <a:latin typeface="標楷體" pitchFamily="65" charset="-120"/>
              <a:ea typeface="標楷體" pitchFamily="65" charset="-120"/>
            </a:endParaRPr>
          </a:p>
        </p:txBody>
      </p:sp>
      <p:sp>
        <p:nvSpPr>
          <p:cNvPr id="3" name="內容版面配置區 2"/>
          <p:cNvSpPr>
            <a:spLocks noGrp="1"/>
          </p:cNvSpPr>
          <p:nvPr>
            <p:ph idx="1"/>
          </p:nvPr>
        </p:nvSpPr>
        <p:spPr>
          <a:xfrm>
            <a:off x="285720" y="1785926"/>
            <a:ext cx="8629680" cy="4462474"/>
          </a:xfrm>
        </p:spPr>
        <p:txBody>
          <a:bodyPr/>
          <a:lstStyle/>
          <a:p>
            <a:r>
              <a:rPr lang="zh-TW" altLang="en-US" sz="2400" dirty="0" smtClean="0">
                <a:latin typeface="標楷體" pitchFamily="65" charset="-120"/>
                <a:ea typeface="標楷體" pitchFamily="65" charset="-120"/>
              </a:rPr>
              <a:t>四位教授、學者</a:t>
            </a:r>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八位國中教師 </a:t>
            </a:r>
            <a:endParaRPr lang="en-US" altLang="zh-TW" sz="2400" dirty="0">
              <a:latin typeface="標楷體" pitchFamily="65" charset="-120"/>
              <a:ea typeface="標楷體" pitchFamily="65" charset="-120"/>
            </a:endParaRPr>
          </a:p>
          <a:p>
            <a:pPr lvl="1"/>
            <a:r>
              <a:rPr lang="zh-TW" altLang="en-US" sz="2400" dirty="0" smtClean="0">
                <a:latin typeface="標楷體" pitchFamily="65" charset="-120"/>
                <a:ea typeface="標楷體" pitchFamily="65" charset="-120"/>
              </a:rPr>
              <a:t>北、中、南、東部地區各兩位，其中市區及偏遠地區老師各一</a:t>
            </a:r>
            <a:endParaRPr lang="en-US" altLang="zh-TW" sz="2400" dirty="0" smtClean="0">
              <a:latin typeface="標楷體" pitchFamily="65" charset="-120"/>
              <a:ea typeface="標楷體" pitchFamily="65" charset="-120"/>
            </a:endParaRPr>
          </a:p>
          <a:p>
            <a:r>
              <a:rPr lang="zh-TW" altLang="en-US" sz="2400" dirty="0">
                <a:latin typeface="標楷體" pitchFamily="65" charset="-120"/>
                <a:ea typeface="標楷體" pitchFamily="65" charset="-120"/>
              </a:rPr>
              <a:t>九位國小</a:t>
            </a:r>
            <a:r>
              <a:rPr lang="zh-TW" altLang="en-US" sz="2400" dirty="0" smtClean="0">
                <a:latin typeface="標楷體" pitchFamily="65" charset="-120"/>
                <a:ea typeface="標楷體" pitchFamily="65" charset="-120"/>
              </a:rPr>
              <a:t>教師</a:t>
            </a:r>
            <a:endParaRPr lang="en-US" altLang="zh-TW" sz="2400" dirty="0" smtClean="0">
              <a:latin typeface="標楷體" pitchFamily="65" charset="-120"/>
              <a:ea typeface="標楷體" pitchFamily="65" charset="-120"/>
            </a:endParaRPr>
          </a:p>
          <a:p>
            <a:pPr lvl="1"/>
            <a:r>
              <a:rPr lang="zh-TW" altLang="en-US" sz="2400" dirty="0" smtClean="0">
                <a:latin typeface="標楷體" pitchFamily="65" charset="-120"/>
                <a:ea typeface="標楷體" pitchFamily="65" charset="-120"/>
              </a:rPr>
              <a:t>北部</a:t>
            </a:r>
            <a:r>
              <a:rPr lang="en-US" altLang="zh-TW" sz="2400" dirty="0" smtClean="0">
                <a:latin typeface="標楷體" pitchFamily="65" charset="-120"/>
                <a:ea typeface="標楷體" pitchFamily="65" charset="-120"/>
              </a:rPr>
              <a:t>3</a:t>
            </a:r>
            <a:r>
              <a:rPr lang="zh-TW" altLang="en-US" sz="2400" dirty="0" smtClean="0">
                <a:latin typeface="標楷體" pitchFamily="65" charset="-120"/>
                <a:ea typeface="標楷體" pitchFamily="65" charset="-120"/>
              </a:rPr>
              <a:t>位</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市區一位，偏遠學校</a:t>
            </a:r>
            <a:r>
              <a:rPr lang="en-US" altLang="zh-TW" sz="2400" dirty="0" smtClean="0">
                <a:latin typeface="標楷體" pitchFamily="65" charset="-120"/>
                <a:ea typeface="標楷體" pitchFamily="65" charset="-120"/>
              </a:rPr>
              <a:t>2</a:t>
            </a:r>
            <a:r>
              <a:rPr lang="zh-TW" altLang="en-US" sz="2400" dirty="0" smtClean="0">
                <a:latin typeface="標楷體" pitchFamily="65" charset="-120"/>
                <a:ea typeface="標楷體" pitchFamily="65" charset="-120"/>
              </a:rPr>
              <a:t>位</a:t>
            </a:r>
            <a:r>
              <a:rPr lang="en-US" altLang="zh-TW" sz="2400" dirty="0" smtClean="0">
                <a:latin typeface="標楷體" pitchFamily="65" charset="-120"/>
                <a:ea typeface="標楷體" pitchFamily="65" charset="-120"/>
              </a:rPr>
              <a:t>)</a:t>
            </a:r>
          </a:p>
          <a:p>
            <a:pPr lvl="1"/>
            <a:r>
              <a:rPr lang="zh-TW" altLang="en-US" sz="2400" dirty="0" smtClean="0">
                <a:latin typeface="標楷體" pitchFamily="65" charset="-120"/>
                <a:ea typeface="標楷體" pitchFamily="65" charset="-120"/>
              </a:rPr>
              <a:t>中部</a:t>
            </a:r>
            <a:r>
              <a:rPr lang="en-US" altLang="zh-TW" sz="2400" dirty="0" smtClean="0">
                <a:latin typeface="標楷體" pitchFamily="65" charset="-120"/>
                <a:ea typeface="標楷體" pitchFamily="65" charset="-120"/>
              </a:rPr>
              <a:t>3</a:t>
            </a:r>
            <a:r>
              <a:rPr lang="zh-TW" altLang="en-US" sz="2400" dirty="0" smtClean="0">
                <a:latin typeface="標楷體" pitchFamily="65" charset="-120"/>
                <a:ea typeface="標楷體" pitchFamily="65" charset="-120"/>
              </a:rPr>
              <a:t>位</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市區一位，偏遠學校</a:t>
            </a:r>
            <a:r>
              <a:rPr lang="en-US" altLang="zh-TW" sz="2400" dirty="0" smtClean="0">
                <a:latin typeface="標楷體" pitchFamily="65" charset="-120"/>
                <a:ea typeface="標楷體" pitchFamily="65" charset="-120"/>
              </a:rPr>
              <a:t>2</a:t>
            </a:r>
            <a:r>
              <a:rPr lang="zh-TW" altLang="en-US" sz="2400" dirty="0" smtClean="0">
                <a:latin typeface="標楷體" pitchFamily="65" charset="-120"/>
                <a:ea typeface="標楷體" pitchFamily="65" charset="-120"/>
              </a:rPr>
              <a:t>位</a:t>
            </a:r>
            <a:r>
              <a:rPr lang="en-US" altLang="zh-TW" sz="2400" dirty="0" smtClean="0">
                <a:latin typeface="標楷體" pitchFamily="65" charset="-120"/>
                <a:ea typeface="標楷體" pitchFamily="65" charset="-120"/>
              </a:rPr>
              <a:t>)</a:t>
            </a:r>
          </a:p>
          <a:p>
            <a:pPr lvl="1"/>
            <a:r>
              <a:rPr lang="zh-TW" altLang="en-US" sz="2400" dirty="0" smtClean="0">
                <a:latin typeface="標楷體" pitchFamily="65" charset="-120"/>
                <a:ea typeface="標楷體" pitchFamily="65" charset="-120"/>
              </a:rPr>
              <a:t>南部</a:t>
            </a:r>
            <a:r>
              <a:rPr lang="en-US" altLang="zh-TW" sz="2400" dirty="0" smtClean="0">
                <a:latin typeface="標楷體" pitchFamily="65" charset="-120"/>
                <a:ea typeface="標楷體" pitchFamily="65" charset="-120"/>
              </a:rPr>
              <a:t>2</a:t>
            </a:r>
            <a:r>
              <a:rPr lang="zh-TW" altLang="en-US" sz="2400" dirty="0" smtClean="0">
                <a:latin typeface="標楷體" pitchFamily="65" charset="-120"/>
                <a:ea typeface="標楷體" pitchFamily="65" charset="-120"/>
              </a:rPr>
              <a:t>位 </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市區一位，偏遠學校</a:t>
            </a:r>
            <a:r>
              <a:rPr lang="zh-TW" altLang="en-US" sz="2400" dirty="0">
                <a:latin typeface="標楷體" pitchFamily="65" charset="-120"/>
                <a:ea typeface="標楷體" pitchFamily="65" charset="-120"/>
              </a:rPr>
              <a:t>一</a:t>
            </a:r>
            <a:r>
              <a:rPr lang="zh-TW" altLang="en-US" sz="2400" dirty="0" smtClean="0">
                <a:latin typeface="標楷體" pitchFamily="65" charset="-120"/>
                <a:ea typeface="標楷體" pitchFamily="65" charset="-120"/>
              </a:rPr>
              <a:t>位</a:t>
            </a:r>
            <a:r>
              <a:rPr lang="en-US" altLang="zh-TW" sz="2400" dirty="0" smtClean="0">
                <a:latin typeface="標楷體" pitchFamily="65" charset="-120"/>
                <a:ea typeface="標楷體" pitchFamily="65" charset="-120"/>
              </a:rPr>
              <a:t>)</a:t>
            </a:r>
          </a:p>
          <a:p>
            <a:pPr lvl="1"/>
            <a:r>
              <a:rPr lang="zh-TW" altLang="en-US" sz="2400" dirty="0" smtClean="0">
                <a:latin typeface="標楷體" pitchFamily="65" charset="-120"/>
                <a:ea typeface="標楷體" pitchFamily="65" charset="-120"/>
              </a:rPr>
              <a:t>東部</a:t>
            </a:r>
            <a:r>
              <a:rPr lang="en-US" altLang="zh-TW" sz="2400" dirty="0" smtClean="0">
                <a:latin typeface="標楷體" pitchFamily="65" charset="-120"/>
                <a:ea typeface="標楷體" pitchFamily="65" charset="-120"/>
              </a:rPr>
              <a:t>1</a:t>
            </a:r>
            <a:r>
              <a:rPr lang="zh-TW" altLang="en-US" sz="2400" dirty="0" smtClean="0">
                <a:latin typeface="標楷體" pitchFamily="65" charset="-120"/>
                <a:ea typeface="標楷體" pitchFamily="65" charset="-120"/>
              </a:rPr>
              <a:t>位 </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偏遠</a:t>
            </a:r>
            <a:r>
              <a:rPr lang="en-US" altLang="zh-TW" sz="2400" dirty="0" smtClean="0">
                <a:latin typeface="標楷體" pitchFamily="65" charset="-120"/>
                <a:ea typeface="標楷體" pitchFamily="65" charset="-120"/>
              </a:rPr>
              <a:t>)</a:t>
            </a:r>
            <a:endParaRPr lang="zh-TW" altLang="en-US" sz="2400" dirty="0">
              <a:latin typeface="標楷體" pitchFamily="65" charset="-120"/>
              <a:ea typeface="標楷體" pitchFamily="65" charset="-12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57158" y="285728"/>
            <a:ext cx="3562344" cy="990600"/>
          </a:xfrm>
        </p:spPr>
        <p:txBody>
          <a:bodyPr/>
          <a:lstStyle/>
          <a:p>
            <a:r>
              <a:rPr lang="zh-TW" altLang="en-US" dirty="0" smtClean="0">
                <a:latin typeface="標楷體" pitchFamily="65" charset="-120"/>
                <a:ea typeface="標楷體" pitchFamily="65" charset="-120"/>
              </a:rPr>
              <a:t>訪談問題</a:t>
            </a:r>
            <a:endParaRPr lang="zh-TW" altLang="en-US" dirty="0">
              <a:latin typeface="標楷體" pitchFamily="65" charset="-120"/>
              <a:ea typeface="標楷體" pitchFamily="65" charset="-120"/>
            </a:endParaRPr>
          </a:p>
        </p:txBody>
      </p:sp>
      <p:graphicFrame>
        <p:nvGraphicFramePr>
          <p:cNvPr id="4" name="內容版面配置區 3"/>
          <p:cNvGraphicFramePr>
            <a:graphicFrameLocks noGrp="1"/>
          </p:cNvGraphicFramePr>
          <p:nvPr>
            <p:ph idx="1"/>
          </p:nvPr>
        </p:nvGraphicFramePr>
        <p:xfrm>
          <a:off x="214279" y="1643050"/>
          <a:ext cx="8786876" cy="5072098"/>
        </p:xfrm>
        <a:graphic>
          <a:graphicData uri="http://schemas.openxmlformats.org/drawingml/2006/table">
            <a:tbl>
              <a:tblPr/>
              <a:tblGrid>
                <a:gridCol w="4393438"/>
                <a:gridCol w="4393438"/>
              </a:tblGrid>
              <a:tr h="362293">
                <a:tc>
                  <a:txBody>
                    <a:bodyPr/>
                    <a:lstStyle/>
                    <a:p>
                      <a:pPr algn="ctr">
                        <a:spcAft>
                          <a:spcPts val="0"/>
                        </a:spcAft>
                      </a:pPr>
                      <a:r>
                        <a:rPr lang="zh-TW" sz="2000" kern="100" dirty="0">
                          <a:latin typeface="Calibri"/>
                          <a:ea typeface="標楷體"/>
                          <a:cs typeface="Times New Roman"/>
                        </a:rPr>
                        <a:t>教授學者</a:t>
                      </a:r>
                      <a:endParaRPr lang="zh-TW" sz="2000" kern="1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000" kern="100" dirty="0">
                          <a:latin typeface="Calibri"/>
                          <a:ea typeface="標楷體"/>
                          <a:cs typeface="Times New Roman"/>
                        </a:rPr>
                        <a:t>國中小教師</a:t>
                      </a:r>
                      <a:endParaRPr lang="zh-TW" sz="2000" kern="1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36049">
                <a:tc>
                  <a:txBody>
                    <a:bodyPr/>
                    <a:lstStyle/>
                    <a:p>
                      <a:pPr>
                        <a:spcAft>
                          <a:spcPts val="0"/>
                        </a:spcAft>
                      </a:pPr>
                      <a:r>
                        <a:rPr lang="zh-TW" sz="2000" kern="100" dirty="0">
                          <a:latin typeface="Calibri"/>
                          <a:ea typeface="標楷體"/>
                          <a:cs typeface="Times New Roman"/>
                        </a:rPr>
                        <a:t>課綱制定的背景及起源</a:t>
                      </a:r>
                      <a:r>
                        <a:rPr lang="en-US" sz="2000" kern="100" dirty="0">
                          <a:latin typeface="Calibri"/>
                          <a:ea typeface="標楷體"/>
                          <a:cs typeface="Times New Roman"/>
                        </a:rPr>
                        <a:t>     </a:t>
                      </a:r>
                      <a:endParaRPr lang="zh-TW" sz="2000" kern="100" dirty="0">
                        <a:latin typeface="Calibri"/>
                        <a:ea typeface="新細明體"/>
                        <a:cs typeface="Times New Roman"/>
                      </a:endParaRPr>
                    </a:p>
                    <a:p>
                      <a:pPr>
                        <a:spcAft>
                          <a:spcPts val="0"/>
                        </a:spcAft>
                      </a:pPr>
                      <a:r>
                        <a:rPr lang="zh-TW" sz="2000" kern="100" dirty="0">
                          <a:latin typeface="Calibri"/>
                          <a:ea typeface="標楷體"/>
                          <a:cs typeface="Times New Roman"/>
                        </a:rPr>
                        <a:t>課綱精神及目標 </a:t>
                      </a:r>
                      <a:endParaRPr lang="zh-TW" sz="2000" kern="100" dirty="0">
                        <a:latin typeface="Calibri"/>
                        <a:ea typeface="新細明體"/>
                        <a:cs typeface="Times New Roman"/>
                      </a:endParaRPr>
                    </a:p>
                    <a:p>
                      <a:pPr>
                        <a:spcAft>
                          <a:spcPts val="0"/>
                        </a:spcAft>
                      </a:pPr>
                      <a:r>
                        <a:rPr lang="zh-TW" sz="2000" kern="100" dirty="0">
                          <a:latin typeface="Calibri"/>
                          <a:ea typeface="標楷體"/>
                          <a:cs typeface="Times New Roman"/>
                        </a:rPr>
                        <a:t>課綱制定的考量的了解 </a:t>
                      </a:r>
                      <a:endParaRPr lang="zh-TW" sz="2000" kern="100" dirty="0">
                        <a:latin typeface="Calibri"/>
                        <a:ea typeface="新細明體"/>
                        <a:cs typeface="Times New Roman"/>
                      </a:endParaRPr>
                    </a:p>
                    <a:p>
                      <a:pPr>
                        <a:spcAft>
                          <a:spcPts val="0"/>
                        </a:spcAft>
                      </a:pPr>
                      <a:r>
                        <a:rPr lang="zh-TW" sz="2000" kern="100" dirty="0">
                          <a:latin typeface="Calibri"/>
                          <a:ea typeface="標楷體"/>
                          <a:cs typeface="Times New Roman"/>
                        </a:rPr>
                        <a:t>課綱目前適用性的看法 </a:t>
                      </a:r>
                      <a:endParaRPr lang="zh-TW" sz="2000" kern="100" dirty="0">
                        <a:latin typeface="Calibri"/>
                        <a:ea typeface="新細明體"/>
                        <a:cs typeface="Times New Roman"/>
                      </a:endParaRPr>
                    </a:p>
                    <a:p>
                      <a:pPr>
                        <a:spcAft>
                          <a:spcPts val="0"/>
                        </a:spcAft>
                      </a:pPr>
                      <a:r>
                        <a:rPr lang="zh-TW" sz="2000" kern="100" dirty="0">
                          <a:latin typeface="Calibri"/>
                          <a:ea typeface="標楷體"/>
                          <a:cs typeface="Times New Roman"/>
                        </a:rPr>
                        <a:t>課綱是否有修訂必要 </a:t>
                      </a:r>
                      <a:endParaRPr lang="zh-TW" sz="2000" kern="100" dirty="0">
                        <a:latin typeface="Calibri"/>
                        <a:ea typeface="新細明體"/>
                        <a:cs typeface="Times New Roman"/>
                      </a:endParaRPr>
                    </a:p>
                    <a:p>
                      <a:pPr>
                        <a:spcAft>
                          <a:spcPts val="0"/>
                        </a:spcAft>
                      </a:pPr>
                      <a:r>
                        <a:rPr lang="zh-TW" sz="2000" kern="100" dirty="0">
                          <a:latin typeface="Calibri"/>
                          <a:ea typeface="標楷體"/>
                          <a:cs typeface="Times New Roman"/>
                        </a:rPr>
                        <a:t>課綱修訂方向 </a:t>
                      </a:r>
                      <a:endParaRPr lang="zh-TW" sz="2000" kern="100" dirty="0">
                        <a:latin typeface="Calibri"/>
                        <a:ea typeface="新細明體"/>
                        <a:cs typeface="Times New Roman"/>
                      </a:endParaRPr>
                    </a:p>
                    <a:p>
                      <a:pPr>
                        <a:spcAft>
                          <a:spcPts val="0"/>
                        </a:spcAft>
                      </a:pPr>
                      <a:r>
                        <a:rPr lang="zh-TW" sz="2000" kern="100" dirty="0">
                          <a:latin typeface="Calibri"/>
                          <a:ea typeface="標楷體"/>
                          <a:cs typeface="Times New Roman"/>
                        </a:rPr>
                        <a:t>對課綱實施成效的看法 </a:t>
                      </a:r>
                      <a:endParaRPr lang="zh-TW" sz="2000" kern="1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2000" kern="100" dirty="0">
                          <a:latin typeface="Calibri"/>
                          <a:ea typeface="標楷體"/>
                          <a:cs typeface="Times New Roman"/>
                        </a:rPr>
                        <a:t>對課綱制定的背景及起源的了解</a:t>
                      </a:r>
                      <a:endParaRPr lang="zh-TW" sz="2000" kern="100" dirty="0">
                        <a:latin typeface="Calibri"/>
                        <a:ea typeface="新細明體"/>
                        <a:cs typeface="Times New Roman"/>
                      </a:endParaRPr>
                    </a:p>
                    <a:p>
                      <a:pPr>
                        <a:spcAft>
                          <a:spcPts val="0"/>
                        </a:spcAft>
                      </a:pPr>
                      <a:r>
                        <a:rPr lang="zh-TW" sz="2000" kern="100" dirty="0">
                          <a:latin typeface="Calibri"/>
                          <a:ea typeface="標楷體"/>
                          <a:cs typeface="Times New Roman"/>
                        </a:rPr>
                        <a:t>對課綱精神及目標的認同</a:t>
                      </a:r>
                      <a:endParaRPr lang="zh-TW" sz="2000" kern="100" dirty="0">
                        <a:latin typeface="Calibri"/>
                        <a:ea typeface="新細明體"/>
                        <a:cs typeface="Times New Roman"/>
                      </a:endParaRPr>
                    </a:p>
                    <a:p>
                      <a:pPr>
                        <a:spcAft>
                          <a:spcPts val="0"/>
                        </a:spcAft>
                      </a:pPr>
                      <a:r>
                        <a:rPr lang="zh-TW" sz="2000" kern="100" dirty="0">
                          <a:latin typeface="Calibri"/>
                          <a:ea typeface="標楷體"/>
                          <a:cs typeface="Times New Roman"/>
                        </a:rPr>
                        <a:t>課綱的優缺點</a:t>
                      </a:r>
                      <a:endParaRPr lang="zh-TW" sz="2000" kern="100" dirty="0">
                        <a:latin typeface="Calibri"/>
                        <a:ea typeface="新細明體"/>
                        <a:cs typeface="Times New Roman"/>
                      </a:endParaRPr>
                    </a:p>
                    <a:p>
                      <a:pPr>
                        <a:spcAft>
                          <a:spcPts val="0"/>
                        </a:spcAft>
                      </a:pPr>
                      <a:r>
                        <a:rPr lang="zh-TW" sz="2000" kern="100" dirty="0">
                          <a:latin typeface="Calibri"/>
                          <a:ea typeface="標楷體"/>
                          <a:cs typeface="Times New Roman"/>
                        </a:rPr>
                        <a:t>課綱的宣導是否足夠</a:t>
                      </a:r>
                      <a:endParaRPr lang="zh-TW" sz="2000" kern="100" dirty="0">
                        <a:latin typeface="Calibri"/>
                        <a:ea typeface="新細明體"/>
                        <a:cs typeface="Times New Roman"/>
                      </a:endParaRPr>
                    </a:p>
                    <a:p>
                      <a:pPr>
                        <a:spcAft>
                          <a:spcPts val="0"/>
                        </a:spcAft>
                      </a:pPr>
                      <a:r>
                        <a:rPr lang="zh-TW" sz="2000" kern="100" dirty="0">
                          <a:latin typeface="Calibri"/>
                          <a:ea typeface="標楷體"/>
                          <a:cs typeface="Times New Roman"/>
                        </a:rPr>
                        <a:t>實施課綱的困難</a:t>
                      </a:r>
                      <a:endParaRPr lang="zh-TW" sz="2000" kern="100" dirty="0">
                        <a:latin typeface="Calibri"/>
                        <a:ea typeface="新細明體"/>
                        <a:cs typeface="Times New Roman"/>
                      </a:endParaRPr>
                    </a:p>
                    <a:p>
                      <a:pPr>
                        <a:spcAft>
                          <a:spcPts val="0"/>
                        </a:spcAft>
                      </a:pPr>
                      <a:r>
                        <a:rPr lang="zh-TW" sz="2000" kern="100" dirty="0">
                          <a:latin typeface="Calibri"/>
                          <a:ea typeface="標楷體"/>
                          <a:cs typeface="Times New Roman"/>
                        </a:rPr>
                        <a:t>國中小英語教學是否有落差</a:t>
                      </a:r>
                      <a:endParaRPr lang="zh-TW" sz="2000" kern="100" dirty="0">
                        <a:latin typeface="Calibri"/>
                        <a:ea typeface="新細明體"/>
                        <a:cs typeface="Times New Roman"/>
                      </a:endParaRPr>
                    </a:p>
                    <a:p>
                      <a:pPr>
                        <a:spcAft>
                          <a:spcPts val="0"/>
                        </a:spcAft>
                      </a:pPr>
                      <a:r>
                        <a:rPr lang="zh-TW" sz="2000" kern="100" dirty="0">
                          <a:latin typeface="Calibri"/>
                          <a:ea typeface="標楷體"/>
                          <a:cs typeface="Times New Roman"/>
                        </a:rPr>
                        <a:t>課綱應修改處</a:t>
                      </a:r>
                      <a:endParaRPr lang="zh-TW" sz="2000" kern="1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3756">
                <a:tc>
                  <a:txBody>
                    <a:bodyPr/>
                    <a:lstStyle/>
                    <a:p>
                      <a:pPr>
                        <a:spcAft>
                          <a:spcPts val="0"/>
                        </a:spcAft>
                      </a:pPr>
                      <a:r>
                        <a:rPr lang="zh-TW" sz="2000" kern="100" dirty="0">
                          <a:latin typeface="Calibri"/>
                          <a:ea typeface="標楷體"/>
                          <a:cs typeface="Times New Roman"/>
                        </a:rPr>
                        <a:t>全球化對英語教育的衝擊</a:t>
                      </a:r>
                      <a:endParaRPr lang="zh-TW" sz="2000" kern="100" dirty="0">
                        <a:latin typeface="Calibri"/>
                        <a:ea typeface="新細明體"/>
                        <a:cs typeface="Times New Roman"/>
                      </a:endParaRPr>
                    </a:p>
                    <a:p>
                      <a:pPr>
                        <a:spcAft>
                          <a:spcPts val="0"/>
                        </a:spcAft>
                      </a:pPr>
                      <a:r>
                        <a:rPr lang="zh-TW" sz="2000" kern="100" dirty="0">
                          <a:latin typeface="Calibri"/>
                          <a:ea typeface="標楷體"/>
                          <a:cs typeface="Times New Roman"/>
                        </a:rPr>
                        <a:t>九年一貫英語課綱與全球化的關係</a:t>
                      </a:r>
                      <a:endParaRPr lang="zh-TW" sz="2000" kern="100" dirty="0">
                        <a:latin typeface="Calibri"/>
                        <a:ea typeface="新細明體"/>
                        <a:cs typeface="Times New Roman"/>
                      </a:endParaRPr>
                    </a:p>
                    <a:p>
                      <a:pPr>
                        <a:spcAft>
                          <a:spcPts val="0"/>
                        </a:spcAft>
                      </a:pPr>
                      <a:r>
                        <a:rPr lang="zh-TW" sz="2000" kern="100" dirty="0">
                          <a:latin typeface="Calibri"/>
                          <a:ea typeface="標楷體"/>
                          <a:cs typeface="Times New Roman"/>
                        </a:rPr>
                        <a:t>英語課綱與鄰近國家相較有何特色</a:t>
                      </a:r>
                      <a:endParaRPr lang="zh-TW" sz="2000" kern="100" dirty="0">
                        <a:latin typeface="Calibri"/>
                        <a:ea typeface="新細明體"/>
                        <a:cs typeface="Times New Roman"/>
                      </a:endParaRPr>
                    </a:p>
                    <a:p>
                      <a:pPr>
                        <a:spcAft>
                          <a:spcPts val="0"/>
                        </a:spcAft>
                      </a:pPr>
                      <a:r>
                        <a:rPr lang="zh-TW" sz="2000" kern="100" dirty="0">
                          <a:latin typeface="Calibri"/>
                          <a:ea typeface="標楷體"/>
                          <a:cs typeface="Times New Roman"/>
                        </a:rPr>
                        <a:t>如何因應全球化修改英語課綱</a:t>
                      </a:r>
                      <a:endParaRPr lang="zh-TW" sz="2000" kern="1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2000" kern="100" dirty="0">
                          <a:latin typeface="Calibri"/>
                          <a:ea typeface="標楷體"/>
                          <a:cs typeface="Times New Roman"/>
                        </a:rPr>
                        <a:t>英語課綱是否有必要參酌其他國家</a:t>
                      </a:r>
                      <a:endParaRPr lang="zh-TW" sz="2000" kern="100" dirty="0">
                        <a:latin typeface="Calibri"/>
                        <a:ea typeface="新細明體"/>
                        <a:cs typeface="Times New Roman"/>
                      </a:endParaRPr>
                    </a:p>
                    <a:p>
                      <a:pPr>
                        <a:spcAft>
                          <a:spcPts val="0"/>
                        </a:spcAft>
                      </a:pPr>
                      <a:r>
                        <a:rPr lang="zh-TW" sz="2000" kern="100" dirty="0">
                          <a:latin typeface="Calibri"/>
                          <a:ea typeface="標楷體"/>
                          <a:cs typeface="Times New Roman"/>
                        </a:rPr>
                        <a:t>全球化下我英語課程應有特色</a:t>
                      </a:r>
                      <a:endParaRPr lang="zh-TW" sz="2000" kern="100" dirty="0">
                        <a:latin typeface="Calibri"/>
                        <a:ea typeface="新細明體"/>
                        <a:cs typeface="Times New Roman"/>
                      </a:endParaRPr>
                    </a:p>
                    <a:p>
                      <a:pPr>
                        <a:spcAft>
                          <a:spcPts val="0"/>
                        </a:spcAft>
                      </a:pPr>
                      <a:r>
                        <a:rPr lang="zh-TW" sz="2000" kern="100" dirty="0">
                          <a:latin typeface="Calibri"/>
                          <a:ea typeface="標楷體"/>
                          <a:cs typeface="Times New Roman"/>
                        </a:rPr>
                        <a:t>我國英語教育如何因應全球化</a:t>
                      </a:r>
                      <a:endParaRPr lang="zh-TW" sz="2000" kern="100" dirty="0">
                        <a:latin typeface="Calibri"/>
                        <a:ea typeface="新細明體"/>
                        <a:cs typeface="Times New Roman"/>
                      </a:endParaRPr>
                    </a:p>
                    <a:p>
                      <a:pPr>
                        <a:spcAft>
                          <a:spcPts val="0"/>
                        </a:spcAft>
                      </a:pPr>
                      <a:r>
                        <a:rPr lang="zh-TW" sz="2000" kern="100" dirty="0">
                          <a:latin typeface="Calibri"/>
                          <a:ea typeface="標楷體"/>
                          <a:cs typeface="Times New Roman"/>
                        </a:rPr>
                        <a:t>英語課綱是否符合全球化趨勢</a:t>
                      </a:r>
                      <a:endParaRPr lang="zh-TW" sz="2000" kern="100" dirty="0">
                        <a:latin typeface="Calibri"/>
                        <a:ea typeface="新細明體"/>
                        <a:cs typeface="Times New Roman"/>
                      </a:endParaRPr>
                    </a:p>
                    <a:p>
                      <a:pPr>
                        <a:spcAft>
                          <a:spcPts val="0"/>
                        </a:spcAft>
                      </a:pPr>
                      <a:r>
                        <a:rPr lang="zh-TW" sz="2000" kern="100" dirty="0">
                          <a:latin typeface="Calibri"/>
                          <a:ea typeface="標楷體"/>
                          <a:cs typeface="Times New Roman"/>
                        </a:rPr>
                        <a:t>英語課綱中配合全球化部分是否有執行上困難</a:t>
                      </a:r>
                      <a:endParaRPr lang="zh-TW" sz="2000" kern="1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28596" y="142852"/>
            <a:ext cx="3490906" cy="990600"/>
          </a:xfrm>
        </p:spPr>
        <p:txBody>
          <a:bodyPr/>
          <a:lstStyle/>
          <a:p>
            <a:r>
              <a:rPr lang="zh-TW" altLang="en-US" dirty="0" smtClean="0">
                <a:latin typeface="標楷體" pitchFamily="65" charset="-120"/>
                <a:ea typeface="標楷體" pitchFamily="65" charset="-120"/>
              </a:rPr>
              <a:t>教授</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142844" y="1714488"/>
            <a:ext cx="8772556" cy="4929222"/>
          </a:xfrm>
        </p:spPr>
        <p:txBody>
          <a:bodyPr/>
          <a:lstStyle/>
          <a:p>
            <a:r>
              <a:rPr lang="zh-TW" altLang="en-US" sz="2400" dirty="0" smtClean="0">
                <a:latin typeface="標楷體" pitchFamily="65" charset="-120"/>
                <a:ea typeface="標楷體" pitchFamily="65" charset="-120"/>
              </a:rPr>
              <a:t>課綱背景、精神、目標</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全球化、國際競爭力、全民英語、英語教育向下延伸 </a:t>
            </a:r>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考量</a:t>
            </a:r>
            <a:r>
              <a:rPr lang="en-US" altLang="zh-TW" sz="2400" dirty="0" smtClean="0">
                <a:latin typeface="標楷體" pitchFamily="65" charset="-120"/>
                <a:ea typeface="標楷體" pitchFamily="65" charset="-120"/>
              </a:rPr>
              <a:t>: </a:t>
            </a:r>
            <a:r>
              <a:rPr lang="zh-TW" altLang="en-US" sz="2400" dirty="0" smtClean="0">
                <a:latin typeface="標楷體" pitchFamily="65" charset="-120"/>
                <a:ea typeface="標楷體" pitchFamily="65" charset="-120"/>
              </a:rPr>
              <a:t>聽說讀寫</a:t>
            </a:r>
            <a:endParaRPr lang="en-US" altLang="zh-TW" sz="2400" dirty="0" smtClean="0">
              <a:latin typeface="標楷體" pitchFamily="65" charset="-120"/>
              <a:ea typeface="標楷體" pitchFamily="65" charset="-120"/>
            </a:endParaRPr>
          </a:p>
          <a:p>
            <a:r>
              <a:rPr lang="zh-TW" altLang="en-US" sz="2400" dirty="0">
                <a:latin typeface="標楷體" pitchFamily="65" charset="-120"/>
                <a:ea typeface="標楷體" pitchFamily="65" charset="-120"/>
              </a:rPr>
              <a:t>目前</a:t>
            </a:r>
            <a:r>
              <a:rPr lang="zh-TW" altLang="en-US" sz="2400" dirty="0" smtClean="0">
                <a:latin typeface="標楷體" pitchFamily="65" charset="-120"/>
                <a:ea typeface="標楷體" pitchFamily="65" charset="-120"/>
              </a:rPr>
              <a:t>適用性</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可以</a:t>
            </a:r>
            <a:endParaRPr lang="en-US" altLang="zh-TW" sz="2400" dirty="0" smtClean="0">
              <a:latin typeface="標楷體" pitchFamily="65" charset="-120"/>
              <a:ea typeface="標楷體" pitchFamily="65" charset="-120"/>
            </a:endParaRPr>
          </a:p>
          <a:p>
            <a:r>
              <a:rPr lang="zh-TW" altLang="en-US" sz="2400" dirty="0">
                <a:latin typeface="標楷體" pitchFamily="65" charset="-120"/>
                <a:ea typeface="標楷體" pitchFamily="65" charset="-120"/>
              </a:rPr>
              <a:t>修訂</a:t>
            </a:r>
            <a:r>
              <a:rPr lang="en-US" altLang="zh-TW" sz="2400" dirty="0">
                <a:latin typeface="標楷體" pitchFamily="65" charset="-120"/>
                <a:ea typeface="標楷體" pitchFamily="65" charset="-120"/>
              </a:rPr>
              <a:t>: </a:t>
            </a:r>
            <a:r>
              <a:rPr lang="zh-TW" altLang="en-US" sz="2400" dirty="0" smtClean="0">
                <a:latin typeface="標楷體" pitchFamily="65" charset="-120"/>
                <a:ea typeface="標楷體" pitchFamily="65" charset="-120"/>
              </a:rPr>
              <a:t>顧及學生程度落差、加強閱讀、寫作</a:t>
            </a:r>
            <a:endParaRPr lang="en-US" altLang="zh-TW" sz="2400" dirty="0" smtClean="0">
              <a:latin typeface="標楷體" pitchFamily="65" charset="-120"/>
              <a:ea typeface="標楷體" pitchFamily="65" charset="-120"/>
            </a:endParaRPr>
          </a:p>
          <a:p>
            <a:r>
              <a:rPr lang="zh-TW" altLang="en-US" sz="2400" dirty="0">
                <a:latin typeface="標楷體" pitchFamily="65" charset="-120"/>
                <a:ea typeface="標楷體" pitchFamily="65" charset="-120"/>
              </a:rPr>
              <a:t>全球化</a:t>
            </a:r>
            <a:r>
              <a:rPr lang="zh-TW" altLang="en-US" sz="2400" dirty="0" smtClean="0">
                <a:latin typeface="標楷體" pitchFamily="65" charset="-120"/>
                <a:ea typeface="標楷體" pitchFamily="65" charset="-120"/>
              </a:rPr>
              <a:t>衝擊</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英語重要性提升、少數民族語言死亡</a:t>
            </a:r>
            <a:endParaRPr lang="en-US" altLang="zh-TW" sz="2400" dirty="0" smtClean="0">
              <a:latin typeface="標楷體" pitchFamily="65" charset="-120"/>
              <a:ea typeface="標楷體" pitchFamily="65" charset="-120"/>
            </a:endParaRPr>
          </a:p>
          <a:p>
            <a:r>
              <a:rPr lang="zh-TW" sz="2400" kern="100" dirty="0" smtClean="0">
                <a:latin typeface="標楷體" pitchFamily="65" charset="-120"/>
                <a:ea typeface="標楷體" pitchFamily="65" charset="-120"/>
                <a:cs typeface="Times New Roman"/>
              </a:rPr>
              <a:t>全球化</a:t>
            </a:r>
            <a:r>
              <a:rPr lang="zh-TW" altLang="en-US" sz="2400" kern="100" dirty="0" smtClean="0">
                <a:latin typeface="標楷體" pitchFamily="65" charset="-120"/>
                <a:ea typeface="標楷體" pitchFamily="65" charset="-120"/>
                <a:cs typeface="Times New Roman"/>
              </a:rPr>
              <a:t>對我</a:t>
            </a:r>
            <a:r>
              <a:rPr lang="zh-TW" sz="2400" kern="100" dirty="0" smtClean="0">
                <a:latin typeface="標楷體" pitchFamily="65" charset="-120"/>
                <a:ea typeface="標楷體" pitchFamily="65" charset="-120"/>
                <a:cs typeface="Times New Roman"/>
              </a:rPr>
              <a:t>英語課綱</a:t>
            </a:r>
            <a:r>
              <a:rPr lang="zh-TW" altLang="en-US" sz="2400" kern="100" dirty="0" smtClean="0">
                <a:latin typeface="標楷體" pitchFamily="65" charset="-120"/>
                <a:ea typeface="標楷體" pitchFamily="65" charset="-120"/>
                <a:cs typeface="Times New Roman"/>
              </a:rPr>
              <a:t>影響</a:t>
            </a:r>
            <a:r>
              <a:rPr lang="en-US" altLang="zh-TW" sz="2400" kern="100" dirty="0" smtClean="0">
                <a:latin typeface="標楷體" pitchFamily="65" charset="-120"/>
                <a:ea typeface="標楷體" pitchFamily="65" charset="-120"/>
                <a:cs typeface="Times New Roman"/>
              </a:rPr>
              <a:t>:</a:t>
            </a:r>
            <a:r>
              <a:rPr lang="zh-TW" altLang="en-US" sz="2400" kern="100" dirty="0" smtClean="0">
                <a:latin typeface="標楷體" pitchFamily="65" charset="-120"/>
                <a:ea typeface="標楷體" pitchFamily="65" charset="-120"/>
                <a:cs typeface="Times New Roman"/>
              </a:rPr>
              <a:t> 溝通導向、</a:t>
            </a:r>
            <a:r>
              <a:rPr lang="en-US" altLang="zh-TW" sz="2400" kern="100" dirty="0" smtClean="0">
                <a:solidFill>
                  <a:schemeClr val="bg1">
                    <a:lumMod val="60000"/>
                    <a:lumOff val="40000"/>
                  </a:schemeClr>
                </a:solidFill>
                <a:latin typeface="標楷體" pitchFamily="65" charset="-120"/>
                <a:ea typeface="標楷體" pitchFamily="65" charset="-120"/>
                <a:cs typeface="Times New Roman"/>
              </a:rPr>
              <a:t>native speaker</a:t>
            </a:r>
            <a:r>
              <a:rPr lang="zh-TW" altLang="en-US" sz="2400" kern="100" dirty="0" smtClean="0">
                <a:solidFill>
                  <a:schemeClr val="bg1">
                    <a:lumMod val="60000"/>
                    <a:lumOff val="40000"/>
                  </a:schemeClr>
                </a:solidFill>
                <a:latin typeface="標楷體" pitchFamily="65" charset="-120"/>
                <a:ea typeface="標楷體" pitchFamily="65" charset="-120"/>
                <a:cs typeface="Times New Roman"/>
              </a:rPr>
              <a:t>發音</a:t>
            </a:r>
            <a:r>
              <a:rPr lang="zh-TW" altLang="en-US" sz="2400" kern="100" dirty="0" smtClean="0">
                <a:latin typeface="標楷體" pitchFamily="65" charset="-120"/>
                <a:ea typeface="標楷體" pitchFamily="65" charset="-120"/>
                <a:cs typeface="Times New Roman"/>
              </a:rPr>
              <a:t>、</a:t>
            </a:r>
            <a:r>
              <a:rPr lang="zh-TW" altLang="en-US" sz="2400" kern="100" dirty="0" smtClean="0">
                <a:solidFill>
                  <a:schemeClr val="bg1">
                    <a:lumMod val="60000"/>
                    <a:lumOff val="40000"/>
                  </a:schemeClr>
                </a:solidFill>
                <a:latin typeface="標楷體" pitchFamily="65" charset="-120"/>
                <a:ea typeface="標楷體" pitchFamily="65" charset="-120"/>
                <a:cs typeface="Times New Roman"/>
              </a:rPr>
              <a:t>認識外國文化</a:t>
            </a:r>
            <a:r>
              <a:rPr lang="zh-TW" altLang="en-US" sz="2400" kern="100" dirty="0" smtClean="0">
                <a:latin typeface="標楷體" pitchFamily="65" charset="-120"/>
                <a:ea typeface="標楷體" pitchFamily="65" charset="-120"/>
                <a:cs typeface="Times New Roman"/>
              </a:rPr>
              <a:t>、</a:t>
            </a:r>
            <a:r>
              <a:rPr lang="zh-TW" altLang="en-US" sz="2400" kern="100" dirty="0" smtClean="0">
                <a:solidFill>
                  <a:schemeClr val="bg1">
                    <a:lumMod val="60000"/>
                    <a:lumOff val="40000"/>
                  </a:schemeClr>
                </a:solidFill>
                <a:latin typeface="標楷體" pitchFamily="65" charset="-120"/>
                <a:ea typeface="標楷體" pitchFamily="65" charset="-120"/>
                <a:cs typeface="Times New Roman"/>
              </a:rPr>
              <a:t>引進外籍教師</a:t>
            </a:r>
            <a:endParaRPr lang="en-US" altLang="zh-TW" sz="2400" kern="100" dirty="0" smtClean="0">
              <a:solidFill>
                <a:schemeClr val="bg1">
                  <a:lumMod val="60000"/>
                  <a:lumOff val="40000"/>
                </a:schemeClr>
              </a:solidFill>
              <a:latin typeface="標楷體" pitchFamily="65" charset="-120"/>
              <a:ea typeface="標楷體" pitchFamily="65" charset="-120"/>
              <a:cs typeface="Times New Roman"/>
            </a:endParaRPr>
          </a:p>
          <a:p>
            <a:r>
              <a:rPr lang="zh-TW" sz="2400" kern="100" dirty="0" smtClean="0">
                <a:latin typeface="標楷體" pitchFamily="65" charset="-120"/>
                <a:ea typeface="標楷體" pitchFamily="65" charset="-120"/>
                <a:cs typeface="Times New Roman"/>
              </a:rPr>
              <a:t>英語課綱與鄰近國家相較有何特色</a:t>
            </a:r>
            <a:r>
              <a:rPr lang="en-US" altLang="zh-TW" sz="2400" kern="100" dirty="0" smtClean="0">
                <a:latin typeface="標楷體" pitchFamily="65" charset="-120"/>
                <a:ea typeface="標楷體" pitchFamily="65" charset="-120"/>
                <a:cs typeface="Times New Roman"/>
              </a:rPr>
              <a:t>:</a:t>
            </a:r>
            <a:r>
              <a:rPr lang="zh-TW" altLang="en-US" sz="2400" kern="100" dirty="0" smtClean="0">
                <a:latin typeface="標楷體" pitchFamily="65" charset="-120"/>
                <a:ea typeface="標楷體" pitchFamily="65" charset="-120"/>
                <a:cs typeface="Times New Roman"/>
              </a:rPr>
              <a:t>目標大同小異、實施上較穩健</a:t>
            </a:r>
            <a:endParaRPr lang="en-US" altLang="zh-TW" sz="2400" kern="100" dirty="0" smtClean="0">
              <a:latin typeface="標楷體" pitchFamily="65" charset="-120"/>
              <a:ea typeface="標楷體" pitchFamily="65" charset="-120"/>
              <a:cs typeface="Times New Roman"/>
            </a:endParaRPr>
          </a:p>
          <a:p>
            <a:r>
              <a:rPr lang="zh-TW" sz="2400" kern="100" dirty="0" smtClean="0">
                <a:latin typeface="標楷體" pitchFamily="65" charset="-120"/>
                <a:ea typeface="標楷體" pitchFamily="65" charset="-120"/>
                <a:cs typeface="Times New Roman"/>
              </a:rPr>
              <a:t>如何因應全球化修改英語課綱</a:t>
            </a:r>
            <a:r>
              <a:rPr lang="en-US" altLang="zh-TW" sz="2400" kern="100" dirty="0" smtClean="0">
                <a:latin typeface="標楷體" pitchFamily="65" charset="-120"/>
                <a:ea typeface="標楷體" pitchFamily="65" charset="-120"/>
                <a:cs typeface="Times New Roman"/>
              </a:rPr>
              <a:t>:</a:t>
            </a:r>
            <a:r>
              <a:rPr lang="zh-TW" altLang="en-US" sz="2400" kern="100" dirty="0" smtClean="0">
                <a:solidFill>
                  <a:schemeClr val="bg1">
                    <a:lumMod val="60000"/>
                    <a:lumOff val="40000"/>
                  </a:schemeClr>
                </a:solidFill>
                <a:latin typeface="標楷體" pitchFamily="65" charset="-120"/>
                <a:ea typeface="標楷體" pitchFamily="65" charset="-120"/>
                <a:cs typeface="Times New Roman"/>
              </a:rPr>
              <a:t>增加介紹本國及各國文化教材</a:t>
            </a:r>
            <a:r>
              <a:rPr lang="zh-TW" altLang="en-US" sz="2400" kern="100" dirty="0" smtClean="0">
                <a:latin typeface="標楷體" pitchFamily="65" charset="-120"/>
                <a:ea typeface="標楷體" pitchFamily="65" charset="-120"/>
                <a:cs typeface="Times New Roman"/>
              </a:rPr>
              <a:t>。</a:t>
            </a:r>
            <a:endParaRPr lang="zh-TW" sz="2400" kern="100" dirty="0" smtClean="0">
              <a:latin typeface="標楷體" pitchFamily="65" charset="-120"/>
              <a:ea typeface="標楷體" pitchFamily="65" charset="-120"/>
              <a:cs typeface="Times New Roman"/>
            </a:endParaRPr>
          </a:p>
          <a:p>
            <a:endParaRPr lang="en-US" altLang="zh-TW" sz="2400" kern="100" dirty="0" smtClean="0">
              <a:latin typeface="Calibri"/>
              <a:ea typeface="標楷體"/>
              <a:cs typeface="Times New Roman"/>
            </a:endParaRPr>
          </a:p>
          <a:p>
            <a:endParaRPr lang="zh-TW" sz="2400" kern="100" dirty="0" smtClean="0">
              <a:latin typeface="Calibri"/>
              <a:ea typeface="新細明體"/>
              <a:cs typeface="Times New Roman"/>
            </a:endParaRPr>
          </a:p>
          <a:p>
            <a:endParaRPr lang="en-US" altLang="zh-TW" dirty="0" smtClean="0"/>
          </a:p>
          <a:p>
            <a:endParaRPr lang="en-US" altLang="zh-TW" dirty="0" smtClean="0"/>
          </a:p>
          <a:p>
            <a:endParaRPr lang="zh-TW"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85720" y="285728"/>
            <a:ext cx="3133716" cy="990600"/>
          </a:xfrm>
        </p:spPr>
        <p:txBody>
          <a:bodyPr/>
          <a:lstStyle/>
          <a:p>
            <a:r>
              <a:rPr lang="zh-TW" altLang="en-US" dirty="0" smtClean="0">
                <a:latin typeface="標楷體" pitchFamily="65" charset="-120"/>
                <a:ea typeface="標楷體" pitchFamily="65" charset="-120"/>
              </a:rPr>
              <a:t>國中教師</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152400" y="1571612"/>
            <a:ext cx="8763000" cy="5000660"/>
          </a:xfrm>
        </p:spPr>
        <p:txBody>
          <a:bodyPr/>
          <a:lstStyle/>
          <a:p>
            <a:r>
              <a:rPr lang="zh-TW" altLang="en-US" sz="2000" dirty="0" smtClean="0">
                <a:latin typeface="標楷體" pitchFamily="65" charset="-120"/>
                <a:ea typeface="標楷體" pitchFamily="65" charset="-120"/>
              </a:rPr>
              <a:t>課綱背景、精神、目標</a:t>
            </a:r>
            <a:r>
              <a:rPr lang="en-US" altLang="zh-TW" sz="2000" dirty="0" smtClean="0">
                <a:latin typeface="標楷體" pitchFamily="65" charset="-120"/>
                <a:ea typeface="標楷體" pitchFamily="65" charset="-120"/>
              </a:rPr>
              <a:t>:</a:t>
            </a:r>
            <a:r>
              <a:rPr lang="zh-TW" altLang="en-US" sz="2000" dirty="0" smtClean="0">
                <a:latin typeface="標楷體" pitchFamily="65" charset="-120"/>
                <a:ea typeface="標楷體" pitchFamily="65" charset="-120"/>
              </a:rPr>
              <a:t>多數了解並</a:t>
            </a:r>
            <a:r>
              <a:rPr lang="zh-TW" sz="2000" kern="100" dirty="0" smtClean="0">
                <a:latin typeface="Calibri"/>
                <a:ea typeface="標楷體"/>
                <a:cs typeface="Times New Roman"/>
              </a:rPr>
              <a:t>認同</a:t>
            </a:r>
            <a:endParaRPr lang="en-US" altLang="zh-TW" sz="2000" kern="100" dirty="0" smtClean="0">
              <a:latin typeface="Calibri"/>
              <a:ea typeface="標楷體"/>
              <a:cs typeface="Times New Roman"/>
            </a:endParaRPr>
          </a:p>
          <a:p>
            <a:r>
              <a:rPr lang="zh-TW" sz="2000" kern="100" dirty="0" smtClean="0">
                <a:latin typeface="Calibri"/>
                <a:ea typeface="標楷體"/>
                <a:cs typeface="Times New Roman"/>
              </a:rPr>
              <a:t>課綱的優缺點</a:t>
            </a:r>
            <a:r>
              <a:rPr lang="en-US" altLang="zh-TW" sz="2000" kern="100" dirty="0" smtClean="0">
                <a:latin typeface="Calibri"/>
                <a:ea typeface="標楷體"/>
                <a:cs typeface="Times New Roman"/>
              </a:rPr>
              <a:t>:</a:t>
            </a:r>
            <a:r>
              <a:rPr lang="zh-TW" altLang="en-US" sz="2000" kern="100" dirty="0" smtClean="0">
                <a:latin typeface="Calibri"/>
                <a:ea typeface="標楷體"/>
                <a:cs typeface="Times New Roman"/>
              </a:rPr>
              <a:t>優</a:t>
            </a:r>
            <a:r>
              <a:rPr lang="en-US" altLang="zh-TW" sz="2000" kern="100" dirty="0" smtClean="0">
                <a:latin typeface="Calibri"/>
                <a:ea typeface="標楷體"/>
                <a:cs typeface="Times New Roman"/>
              </a:rPr>
              <a:t>--</a:t>
            </a:r>
            <a:r>
              <a:rPr lang="zh-TW" altLang="en-US" sz="2000" kern="100" dirty="0" smtClean="0">
                <a:latin typeface="Calibri"/>
                <a:ea typeface="標楷體"/>
                <a:cs typeface="Times New Roman"/>
              </a:rPr>
              <a:t>多元、豐富、教師有發揮空間  缺</a:t>
            </a:r>
            <a:r>
              <a:rPr lang="en-US" altLang="zh-TW" sz="2000" kern="100" dirty="0" smtClean="0">
                <a:latin typeface="Calibri"/>
                <a:ea typeface="標楷體"/>
                <a:cs typeface="Times New Roman"/>
              </a:rPr>
              <a:t>—</a:t>
            </a:r>
            <a:r>
              <a:rPr lang="zh-TW" altLang="en-US" sz="2000" kern="100" dirty="0" smtClean="0">
                <a:latin typeface="Calibri"/>
                <a:ea typeface="標楷體"/>
                <a:cs typeface="Times New Roman"/>
              </a:rPr>
              <a:t>單字量、銜接小高困難、一綱多本、學習落差 大</a:t>
            </a:r>
            <a:endParaRPr lang="en-US" altLang="zh-TW" sz="2000" kern="100" dirty="0" smtClean="0">
              <a:latin typeface="Calibri"/>
              <a:ea typeface="標楷體"/>
              <a:cs typeface="Times New Roman"/>
            </a:endParaRPr>
          </a:p>
          <a:p>
            <a:r>
              <a:rPr lang="zh-TW" sz="2000" kern="100" dirty="0" smtClean="0">
                <a:latin typeface="Calibri"/>
                <a:ea typeface="標楷體"/>
                <a:cs typeface="Times New Roman"/>
              </a:rPr>
              <a:t>實施課綱的困難</a:t>
            </a:r>
            <a:r>
              <a:rPr lang="zh-TW" altLang="en-US" sz="2000" kern="100" dirty="0" smtClean="0">
                <a:latin typeface="Calibri"/>
                <a:ea typeface="標楷體"/>
                <a:cs typeface="Times New Roman"/>
              </a:rPr>
              <a:t>：多元評量、無法聽說讀寫兼顧、一綱多本、教材中與文化相關者少</a:t>
            </a:r>
            <a:endParaRPr lang="en-US" altLang="zh-TW" sz="2000" kern="100" dirty="0" smtClean="0">
              <a:latin typeface="Calibri"/>
              <a:ea typeface="標楷體"/>
              <a:cs typeface="Times New Roman"/>
            </a:endParaRPr>
          </a:p>
          <a:p>
            <a:r>
              <a:rPr lang="zh-TW" sz="2000" kern="100" dirty="0" smtClean="0">
                <a:latin typeface="Calibri"/>
                <a:ea typeface="標楷體"/>
                <a:cs typeface="Times New Roman"/>
              </a:rPr>
              <a:t>國中小英語教學落差</a:t>
            </a:r>
            <a:r>
              <a:rPr lang="zh-TW" altLang="en-US" sz="2000" kern="100" dirty="0" smtClean="0">
                <a:latin typeface="Calibri"/>
                <a:ea typeface="標楷體"/>
                <a:cs typeface="Times New Roman"/>
              </a:rPr>
              <a:t>大，宜多互動</a:t>
            </a:r>
            <a:endParaRPr lang="en-US" altLang="zh-TW" sz="2000" kern="100" dirty="0" smtClean="0">
              <a:latin typeface="Calibri"/>
              <a:ea typeface="標楷體"/>
              <a:cs typeface="Times New Roman"/>
            </a:endParaRPr>
          </a:p>
          <a:p>
            <a:pPr>
              <a:spcAft>
                <a:spcPts val="0"/>
              </a:spcAft>
            </a:pPr>
            <a:r>
              <a:rPr lang="zh-TW" sz="2000" kern="100" dirty="0" smtClean="0">
                <a:latin typeface="Calibri"/>
                <a:ea typeface="標楷體"/>
                <a:cs typeface="Times New Roman"/>
              </a:rPr>
              <a:t>英語課綱是否有必要參酌其他國家</a:t>
            </a:r>
            <a:r>
              <a:rPr lang="zh-TW" altLang="en-US" sz="2000" kern="100" dirty="0" smtClean="0">
                <a:latin typeface="Calibri"/>
                <a:ea typeface="標楷體"/>
                <a:cs typeface="Times New Roman"/>
              </a:rPr>
              <a:t>：有必要</a:t>
            </a:r>
            <a:endParaRPr lang="zh-TW" sz="2000" kern="100" dirty="0" smtClean="0">
              <a:latin typeface="Calibri"/>
              <a:ea typeface="新細明體"/>
              <a:cs typeface="Times New Roman"/>
            </a:endParaRPr>
          </a:p>
          <a:p>
            <a:pPr>
              <a:spcAft>
                <a:spcPts val="0"/>
              </a:spcAft>
            </a:pPr>
            <a:r>
              <a:rPr lang="zh-TW" sz="2000" kern="100" dirty="0" smtClean="0">
                <a:latin typeface="Calibri"/>
                <a:ea typeface="標楷體"/>
                <a:cs typeface="Times New Roman"/>
              </a:rPr>
              <a:t>全球化下我英語課程應有特色</a:t>
            </a:r>
            <a:r>
              <a:rPr lang="zh-TW" altLang="en-US" sz="2000" kern="100" dirty="0" smtClean="0">
                <a:latin typeface="Calibri"/>
                <a:ea typeface="標楷體"/>
                <a:cs typeface="Times New Roman"/>
              </a:rPr>
              <a:t>：</a:t>
            </a:r>
            <a:r>
              <a:rPr lang="zh-TW" altLang="en-US" sz="2000" kern="100" dirty="0" smtClean="0">
                <a:solidFill>
                  <a:schemeClr val="bg2">
                    <a:lumMod val="60000"/>
                    <a:lumOff val="40000"/>
                  </a:schemeClr>
                </a:solidFill>
                <a:latin typeface="Calibri"/>
                <a:ea typeface="標楷體"/>
                <a:cs typeface="Times New Roman"/>
              </a:rPr>
              <a:t>加強對本土文化的認識</a:t>
            </a:r>
            <a:r>
              <a:rPr lang="zh-TW" altLang="en-US" sz="2000" kern="100" dirty="0" smtClean="0">
                <a:latin typeface="Calibri"/>
                <a:ea typeface="標楷體"/>
                <a:cs typeface="Times New Roman"/>
              </a:rPr>
              <a:t>、加強國際觀的培養、建構雙語環境</a:t>
            </a:r>
            <a:endParaRPr lang="zh-TW" sz="2000" kern="100" dirty="0" smtClean="0">
              <a:latin typeface="Calibri"/>
              <a:ea typeface="新細明體"/>
              <a:cs typeface="Times New Roman"/>
            </a:endParaRPr>
          </a:p>
          <a:p>
            <a:pPr>
              <a:spcAft>
                <a:spcPts val="0"/>
              </a:spcAft>
            </a:pPr>
            <a:r>
              <a:rPr lang="zh-TW" sz="2000" kern="100" dirty="0" smtClean="0">
                <a:latin typeface="Calibri"/>
                <a:ea typeface="標楷體"/>
                <a:cs typeface="Times New Roman"/>
              </a:rPr>
              <a:t>我國英語教育如何因應全球化</a:t>
            </a:r>
            <a:r>
              <a:rPr lang="zh-TW" altLang="en-US" sz="2000" kern="100" dirty="0" smtClean="0">
                <a:latin typeface="Calibri"/>
                <a:ea typeface="標楷體"/>
                <a:cs typeface="Times New Roman"/>
              </a:rPr>
              <a:t>：</a:t>
            </a:r>
            <a:r>
              <a:rPr lang="zh-TW" altLang="en-US" sz="2000" kern="100" dirty="0" smtClean="0">
                <a:solidFill>
                  <a:schemeClr val="bg2">
                    <a:lumMod val="60000"/>
                    <a:lumOff val="40000"/>
                  </a:schemeClr>
                </a:solidFill>
                <a:latin typeface="Calibri"/>
                <a:ea typeface="標楷體"/>
                <a:cs typeface="Times New Roman"/>
              </a:rPr>
              <a:t>提升師資</a:t>
            </a:r>
            <a:r>
              <a:rPr lang="zh-TW" altLang="en-US" sz="2000" kern="100" dirty="0" smtClean="0">
                <a:latin typeface="Calibri"/>
                <a:ea typeface="標楷體"/>
                <a:cs typeface="Times New Roman"/>
              </a:rPr>
              <a:t>文化專業知能、締結姊妹校、</a:t>
            </a:r>
            <a:endParaRPr lang="zh-TW" sz="2000" kern="100" dirty="0" smtClean="0">
              <a:latin typeface="Calibri"/>
              <a:ea typeface="新細明體"/>
              <a:cs typeface="Times New Roman"/>
            </a:endParaRPr>
          </a:p>
          <a:p>
            <a:pPr>
              <a:spcAft>
                <a:spcPts val="0"/>
              </a:spcAft>
            </a:pPr>
            <a:r>
              <a:rPr lang="zh-TW" sz="2000" kern="100" dirty="0" smtClean="0">
                <a:latin typeface="Calibri"/>
                <a:ea typeface="標楷體"/>
                <a:cs typeface="Times New Roman"/>
              </a:rPr>
              <a:t>英語課綱是否符合全球化趨勢</a:t>
            </a:r>
            <a:r>
              <a:rPr lang="zh-TW" altLang="en-US" sz="2000" kern="100" dirty="0" smtClean="0">
                <a:latin typeface="Calibri"/>
                <a:ea typeface="標楷體"/>
                <a:cs typeface="Times New Roman"/>
              </a:rPr>
              <a:t>：</a:t>
            </a:r>
            <a:r>
              <a:rPr lang="zh-TW" altLang="en-US" sz="2000" kern="100" dirty="0" smtClean="0">
                <a:solidFill>
                  <a:schemeClr val="bg2">
                    <a:lumMod val="60000"/>
                    <a:lumOff val="40000"/>
                  </a:schemeClr>
                </a:solidFill>
                <a:latin typeface="Calibri"/>
                <a:ea typeface="標楷體"/>
                <a:cs typeface="Times New Roman"/>
              </a:rPr>
              <a:t>時數過少</a:t>
            </a:r>
            <a:endParaRPr lang="zh-TW" sz="2000" kern="100" dirty="0" smtClean="0">
              <a:solidFill>
                <a:schemeClr val="bg2">
                  <a:lumMod val="60000"/>
                  <a:lumOff val="40000"/>
                </a:schemeClr>
              </a:solidFill>
              <a:latin typeface="Calibri"/>
              <a:ea typeface="新細明體"/>
              <a:cs typeface="Times New Roman"/>
            </a:endParaRPr>
          </a:p>
          <a:p>
            <a:pPr>
              <a:spcAft>
                <a:spcPts val="0"/>
              </a:spcAft>
            </a:pPr>
            <a:r>
              <a:rPr lang="zh-TW" sz="2000" kern="100" dirty="0" smtClean="0">
                <a:latin typeface="Calibri"/>
                <a:ea typeface="標楷體"/>
                <a:cs typeface="Times New Roman"/>
              </a:rPr>
              <a:t>英語課綱中配合全球化部分是否有執行上困難</a:t>
            </a:r>
            <a:r>
              <a:rPr lang="zh-TW" altLang="en-US" sz="2000" kern="100" dirty="0" smtClean="0">
                <a:latin typeface="Calibri"/>
                <a:ea typeface="標楷體"/>
                <a:cs typeface="Times New Roman"/>
              </a:rPr>
              <a:t>：老師要自行補充、學生程度差異、沒時間</a:t>
            </a:r>
            <a:endParaRPr lang="zh-TW" sz="2000" kern="100" dirty="0" smtClean="0">
              <a:latin typeface="Calibri"/>
              <a:ea typeface="新細明體"/>
              <a:cs typeface="Times New Roman"/>
            </a:endParaRPr>
          </a:p>
          <a:p>
            <a:endParaRPr lang="en-US" altLang="zh-TW" sz="2400" kern="100" dirty="0" smtClean="0">
              <a:latin typeface="Calibri"/>
              <a:ea typeface="標楷體"/>
              <a:cs typeface="Times New Roman"/>
            </a:endParaRPr>
          </a:p>
          <a:p>
            <a:endParaRPr lang="zh-TW" sz="2400" kern="100" dirty="0" smtClean="0">
              <a:latin typeface="Calibri"/>
              <a:ea typeface="新細明體"/>
              <a:cs typeface="Times New Roman"/>
            </a:endParaRPr>
          </a:p>
          <a:p>
            <a:endParaRPr lang="en-US" altLang="zh-TW" sz="2400" kern="100" dirty="0" smtClean="0">
              <a:latin typeface="Calibri"/>
              <a:ea typeface="標楷體"/>
              <a:cs typeface="Times New Roman"/>
            </a:endParaRPr>
          </a:p>
          <a:p>
            <a:endParaRPr lang="zh-TW" sz="2400" kern="100" dirty="0" smtClean="0">
              <a:latin typeface="Calibri"/>
              <a:ea typeface="新細明體"/>
              <a:cs typeface="Times New Roman"/>
            </a:endParaRPr>
          </a:p>
          <a:p>
            <a:endParaRPr lang="en-US" altLang="zh-TW" sz="2400" kern="100" dirty="0" smtClean="0">
              <a:latin typeface="Calibri"/>
              <a:ea typeface="標楷體"/>
              <a:cs typeface="Times New Roman"/>
            </a:endParaRPr>
          </a:p>
          <a:p>
            <a:endParaRPr lang="zh-TW" sz="2400" kern="100" dirty="0" smtClean="0">
              <a:latin typeface="Calibri"/>
              <a:ea typeface="新細明體"/>
              <a:cs typeface="Times New Roman"/>
            </a:endParaRPr>
          </a:p>
          <a:p>
            <a:endParaRPr lang="zh-TW" sz="2400" kern="100" dirty="0" smtClean="0">
              <a:latin typeface="Calibri"/>
              <a:ea typeface="新細明體"/>
              <a:cs typeface="Times New Roman"/>
            </a:endParaRPr>
          </a:p>
          <a:p>
            <a:endParaRPr lang="en-US" altLang="zh-TW" sz="2400" kern="100" dirty="0" smtClean="0">
              <a:latin typeface="Calibri"/>
              <a:ea typeface="標楷體"/>
              <a:cs typeface="Times New Roman"/>
            </a:endParaRPr>
          </a:p>
          <a:p>
            <a:endParaRPr lang="zh-TW" alt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85720" y="214290"/>
            <a:ext cx="3062278" cy="990600"/>
          </a:xfrm>
        </p:spPr>
        <p:txBody>
          <a:bodyPr/>
          <a:lstStyle/>
          <a:p>
            <a:r>
              <a:rPr lang="zh-TW" altLang="en-US" dirty="0" smtClean="0">
                <a:latin typeface="標楷體" pitchFamily="65" charset="-120"/>
                <a:ea typeface="標楷體" pitchFamily="65" charset="-120"/>
              </a:rPr>
              <a:t>國小教師</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152400" y="1643050"/>
            <a:ext cx="8763000" cy="4605350"/>
          </a:xfrm>
        </p:spPr>
        <p:txBody>
          <a:bodyPr/>
          <a:lstStyle/>
          <a:p>
            <a:r>
              <a:rPr lang="zh-TW" altLang="en-US" sz="2000" dirty="0" smtClean="0">
                <a:latin typeface="標楷體" pitchFamily="65" charset="-120"/>
                <a:ea typeface="標楷體" pitchFamily="65" charset="-120"/>
              </a:rPr>
              <a:t>課綱背景、精神、目標</a:t>
            </a:r>
            <a:r>
              <a:rPr lang="en-US" altLang="zh-TW" sz="2000" dirty="0" smtClean="0">
                <a:latin typeface="標楷體" pitchFamily="65" charset="-120"/>
                <a:ea typeface="標楷體" pitchFamily="65" charset="-120"/>
              </a:rPr>
              <a:t>:</a:t>
            </a:r>
            <a:r>
              <a:rPr lang="zh-TW" altLang="en-US" sz="2000" dirty="0" smtClean="0">
                <a:latin typeface="標楷體" pitchFamily="65" charset="-120"/>
                <a:ea typeface="標楷體" pitchFamily="65" charset="-120"/>
              </a:rPr>
              <a:t>多數了解並</a:t>
            </a:r>
            <a:r>
              <a:rPr lang="zh-TW" sz="2000" kern="100" dirty="0" smtClean="0">
                <a:latin typeface="Calibri"/>
                <a:ea typeface="標楷體"/>
                <a:cs typeface="Times New Roman"/>
              </a:rPr>
              <a:t>認同</a:t>
            </a:r>
            <a:endParaRPr lang="en-US" altLang="zh-TW" sz="2000" kern="100" dirty="0" smtClean="0">
              <a:latin typeface="Calibri"/>
              <a:ea typeface="標楷體"/>
              <a:cs typeface="Times New Roman"/>
            </a:endParaRPr>
          </a:p>
          <a:p>
            <a:r>
              <a:rPr lang="zh-TW" sz="2000" kern="100" dirty="0" smtClean="0">
                <a:latin typeface="Calibri"/>
                <a:ea typeface="標楷體"/>
                <a:cs typeface="Times New Roman"/>
              </a:rPr>
              <a:t>課綱的優缺點</a:t>
            </a:r>
            <a:r>
              <a:rPr lang="en-US" altLang="zh-TW" sz="2000" kern="100" dirty="0" smtClean="0">
                <a:latin typeface="Calibri"/>
                <a:ea typeface="標楷體"/>
                <a:cs typeface="Times New Roman"/>
              </a:rPr>
              <a:t>:</a:t>
            </a:r>
            <a:r>
              <a:rPr lang="zh-TW" altLang="en-US" sz="2000" kern="100" dirty="0" smtClean="0">
                <a:latin typeface="Calibri"/>
                <a:ea typeface="標楷體"/>
                <a:cs typeface="Times New Roman"/>
              </a:rPr>
              <a:t>優</a:t>
            </a:r>
            <a:r>
              <a:rPr lang="en-US" altLang="zh-TW" sz="2000" kern="100" dirty="0" smtClean="0">
                <a:latin typeface="Calibri"/>
                <a:ea typeface="標楷體"/>
                <a:cs typeface="Times New Roman"/>
              </a:rPr>
              <a:t>—</a:t>
            </a:r>
            <a:r>
              <a:rPr lang="zh-TW" altLang="en-US" sz="2000" kern="100" dirty="0" smtClean="0">
                <a:latin typeface="Calibri"/>
                <a:ea typeface="標楷體"/>
                <a:cs typeface="Times New Roman"/>
              </a:rPr>
              <a:t>目標及指標明確、教師可發揮、英語延伸小三、落實教育均等  缺</a:t>
            </a:r>
            <a:r>
              <a:rPr lang="en-US" altLang="zh-TW" sz="2000" kern="100" dirty="0" smtClean="0">
                <a:latin typeface="Calibri"/>
                <a:ea typeface="標楷體"/>
                <a:cs typeface="Times New Roman"/>
              </a:rPr>
              <a:t>—</a:t>
            </a:r>
            <a:r>
              <a:rPr lang="zh-TW" altLang="en-US" sz="2000" kern="100" dirty="0" smtClean="0">
                <a:latin typeface="Calibri"/>
                <a:ea typeface="標楷體"/>
                <a:cs typeface="Times New Roman"/>
              </a:rPr>
              <a:t>雙峰現象、單字量、銜接國中困難、配套師資不足</a:t>
            </a:r>
            <a:endParaRPr lang="en-US" altLang="zh-TW" sz="2000" kern="100" dirty="0" smtClean="0">
              <a:latin typeface="Calibri"/>
              <a:ea typeface="標楷體"/>
              <a:cs typeface="Times New Roman"/>
            </a:endParaRPr>
          </a:p>
          <a:p>
            <a:r>
              <a:rPr lang="zh-TW" sz="2000" kern="100" dirty="0" smtClean="0">
                <a:latin typeface="Calibri"/>
                <a:ea typeface="標楷體"/>
                <a:cs typeface="Times New Roman"/>
              </a:rPr>
              <a:t>實施課綱的困難</a:t>
            </a:r>
            <a:r>
              <a:rPr lang="zh-TW" altLang="en-US" sz="2000" kern="100" dirty="0" smtClean="0">
                <a:latin typeface="Calibri"/>
                <a:ea typeface="標楷體"/>
                <a:cs typeface="Times New Roman"/>
              </a:rPr>
              <a:t>：時數過少、與國中銜接困難 、偏遠地區難達國際觀目標</a:t>
            </a:r>
            <a:endParaRPr lang="en-US" altLang="zh-TW" sz="2000" kern="100" dirty="0" smtClean="0">
              <a:latin typeface="Calibri"/>
              <a:ea typeface="標楷體"/>
              <a:cs typeface="Times New Roman"/>
            </a:endParaRPr>
          </a:p>
          <a:p>
            <a:r>
              <a:rPr lang="zh-TW" sz="2000" kern="100" dirty="0" smtClean="0">
                <a:latin typeface="Calibri"/>
                <a:ea typeface="標楷體"/>
                <a:cs typeface="Times New Roman"/>
              </a:rPr>
              <a:t>國中小英語教學落差</a:t>
            </a:r>
            <a:r>
              <a:rPr lang="zh-TW" altLang="en-US" sz="2000" kern="100" dirty="0" smtClean="0">
                <a:latin typeface="Calibri"/>
                <a:ea typeface="標楷體"/>
                <a:cs typeface="Times New Roman"/>
              </a:rPr>
              <a:t>大，宜多互動</a:t>
            </a:r>
            <a:endParaRPr lang="en-US" altLang="zh-TW" sz="2000" kern="100" dirty="0" smtClean="0">
              <a:latin typeface="Calibri"/>
              <a:ea typeface="標楷體"/>
              <a:cs typeface="Times New Roman"/>
            </a:endParaRPr>
          </a:p>
          <a:p>
            <a:pPr>
              <a:spcAft>
                <a:spcPts val="0"/>
              </a:spcAft>
            </a:pPr>
            <a:r>
              <a:rPr lang="zh-TW" sz="2000" kern="100" dirty="0" smtClean="0">
                <a:latin typeface="Calibri"/>
                <a:ea typeface="標楷體"/>
                <a:cs typeface="Times New Roman"/>
              </a:rPr>
              <a:t>英語課綱是否有必要參酌其他國家</a:t>
            </a:r>
            <a:r>
              <a:rPr lang="zh-TW" altLang="en-US" sz="2000" kern="100" dirty="0" smtClean="0">
                <a:latin typeface="Calibri"/>
                <a:ea typeface="標楷體"/>
                <a:cs typeface="Times New Roman"/>
              </a:rPr>
              <a:t>：有必要</a:t>
            </a:r>
            <a:endParaRPr lang="zh-TW" sz="2000" kern="100" dirty="0" smtClean="0">
              <a:latin typeface="Calibri"/>
              <a:ea typeface="新細明體"/>
              <a:cs typeface="Times New Roman"/>
            </a:endParaRPr>
          </a:p>
          <a:p>
            <a:pPr>
              <a:spcAft>
                <a:spcPts val="0"/>
              </a:spcAft>
            </a:pPr>
            <a:r>
              <a:rPr lang="zh-TW" sz="2000" kern="100" dirty="0" smtClean="0">
                <a:latin typeface="Calibri"/>
                <a:ea typeface="標楷體"/>
                <a:cs typeface="Times New Roman"/>
              </a:rPr>
              <a:t>全球化下我英語課程應有特色</a:t>
            </a:r>
            <a:r>
              <a:rPr lang="zh-TW" altLang="en-US" sz="2000" kern="100" dirty="0" smtClean="0">
                <a:latin typeface="Calibri"/>
                <a:ea typeface="標楷體"/>
                <a:cs typeface="Times New Roman"/>
              </a:rPr>
              <a:t>：增加文化議題、增加國際情勢了解、</a:t>
            </a:r>
            <a:r>
              <a:rPr lang="zh-TW" altLang="en-US" sz="2000" kern="100" dirty="0" smtClean="0">
                <a:solidFill>
                  <a:schemeClr val="bg2">
                    <a:lumMod val="60000"/>
                    <a:lumOff val="40000"/>
                  </a:schemeClr>
                </a:solidFill>
                <a:latin typeface="Calibri"/>
                <a:ea typeface="標楷體"/>
                <a:cs typeface="Times New Roman"/>
              </a:rPr>
              <a:t>兼顧國際與本土文化</a:t>
            </a:r>
            <a:r>
              <a:rPr lang="zh-TW" altLang="en-US" sz="2000" kern="100" dirty="0" smtClean="0">
                <a:latin typeface="Calibri"/>
                <a:ea typeface="標楷體"/>
                <a:cs typeface="Times New Roman"/>
              </a:rPr>
              <a:t>、</a:t>
            </a:r>
            <a:r>
              <a:rPr lang="zh-TW" altLang="en-US" sz="2000" kern="100" dirty="0" smtClean="0">
                <a:solidFill>
                  <a:schemeClr val="bg2">
                    <a:lumMod val="60000"/>
                    <a:lumOff val="40000"/>
                  </a:schemeClr>
                </a:solidFill>
                <a:latin typeface="Calibri"/>
                <a:ea typeface="標楷體"/>
                <a:cs typeface="Times New Roman"/>
              </a:rPr>
              <a:t>介紹台灣</a:t>
            </a:r>
            <a:endParaRPr lang="zh-TW" sz="2000" kern="100" dirty="0" smtClean="0">
              <a:solidFill>
                <a:schemeClr val="bg2">
                  <a:lumMod val="60000"/>
                  <a:lumOff val="40000"/>
                </a:schemeClr>
              </a:solidFill>
              <a:latin typeface="Calibri"/>
              <a:ea typeface="新細明體"/>
              <a:cs typeface="Times New Roman"/>
            </a:endParaRPr>
          </a:p>
          <a:p>
            <a:pPr>
              <a:spcAft>
                <a:spcPts val="0"/>
              </a:spcAft>
            </a:pPr>
            <a:r>
              <a:rPr lang="zh-TW" sz="2000" kern="100" dirty="0" smtClean="0">
                <a:latin typeface="Calibri"/>
                <a:ea typeface="標楷體"/>
                <a:cs typeface="Times New Roman"/>
              </a:rPr>
              <a:t>我國英語教育如何因應全球化</a:t>
            </a:r>
            <a:r>
              <a:rPr lang="zh-TW" altLang="en-US" sz="2000" kern="100" dirty="0" smtClean="0">
                <a:latin typeface="Calibri"/>
                <a:ea typeface="標楷體"/>
                <a:cs typeface="Times New Roman"/>
              </a:rPr>
              <a:t>：</a:t>
            </a:r>
            <a:r>
              <a:rPr lang="zh-TW" altLang="en-US" sz="2000" kern="100" dirty="0" smtClean="0">
                <a:solidFill>
                  <a:schemeClr val="bg2">
                    <a:lumMod val="60000"/>
                    <a:lumOff val="40000"/>
                  </a:schemeClr>
                </a:solidFill>
                <a:latin typeface="Calibri"/>
                <a:ea typeface="標楷體"/>
                <a:cs typeface="Times New Roman"/>
              </a:rPr>
              <a:t>加強教師國際理解</a:t>
            </a:r>
            <a:r>
              <a:rPr lang="zh-TW" altLang="en-US" sz="2000" kern="100" dirty="0" smtClean="0">
                <a:latin typeface="Calibri"/>
                <a:ea typeface="標楷體"/>
                <a:cs typeface="Times New Roman"/>
              </a:rPr>
              <a:t>、增加上課時數、由英語老師擔任導師、英語成為第二語、將英語融入學校生活</a:t>
            </a:r>
            <a:endParaRPr lang="zh-TW" sz="2000" kern="100" dirty="0" smtClean="0">
              <a:latin typeface="Calibri"/>
              <a:ea typeface="新細明體"/>
              <a:cs typeface="Times New Roman"/>
            </a:endParaRPr>
          </a:p>
          <a:p>
            <a:pPr>
              <a:spcAft>
                <a:spcPts val="0"/>
              </a:spcAft>
            </a:pPr>
            <a:r>
              <a:rPr lang="zh-TW" sz="2000" kern="100" dirty="0" smtClean="0">
                <a:latin typeface="Calibri"/>
                <a:ea typeface="標楷體"/>
                <a:cs typeface="Times New Roman"/>
              </a:rPr>
              <a:t>英語課綱是否符合全球化趨勢</a:t>
            </a:r>
            <a:r>
              <a:rPr lang="zh-TW" altLang="en-US" sz="2000" kern="100" dirty="0" smtClean="0">
                <a:latin typeface="Calibri"/>
                <a:ea typeface="標楷體"/>
                <a:cs typeface="Times New Roman"/>
              </a:rPr>
              <a:t>：節慶部分、國內外風土民情</a:t>
            </a:r>
            <a:endParaRPr lang="zh-TW" sz="2000" kern="100" dirty="0" smtClean="0">
              <a:latin typeface="Calibri"/>
              <a:ea typeface="新細明體"/>
              <a:cs typeface="Times New Roman"/>
            </a:endParaRPr>
          </a:p>
          <a:p>
            <a:pPr>
              <a:spcAft>
                <a:spcPts val="0"/>
              </a:spcAft>
            </a:pPr>
            <a:r>
              <a:rPr lang="zh-TW" sz="2000" kern="100" dirty="0" smtClean="0">
                <a:latin typeface="Calibri"/>
                <a:ea typeface="標楷體"/>
                <a:cs typeface="Times New Roman"/>
              </a:rPr>
              <a:t>英語課綱中配合全球化部分是否有執行上困難</a:t>
            </a:r>
            <a:r>
              <a:rPr lang="zh-TW" altLang="en-US" sz="2000" kern="100" dirty="0" smtClean="0">
                <a:latin typeface="Calibri"/>
                <a:ea typeface="標楷體"/>
                <a:cs typeface="Times New Roman"/>
              </a:rPr>
              <a:t>：</a:t>
            </a:r>
            <a:r>
              <a:rPr lang="zh-TW" altLang="en-US" sz="2000" kern="100" dirty="0" smtClean="0">
                <a:solidFill>
                  <a:schemeClr val="bg2">
                    <a:lumMod val="60000"/>
                    <a:lumOff val="40000"/>
                  </a:schemeClr>
                </a:solidFill>
                <a:latin typeface="Calibri"/>
                <a:ea typeface="標楷體"/>
                <a:cs typeface="Times New Roman"/>
              </a:rPr>
              <a:t>時數太少</a:t>
            </a:r>
            <a:r>
              <a:rPr lang="zh-TW" altLang="en-US" sz="2000" kern="100" dirty="0" smtClean="0">
                <a:latin typeface="Calibri"/>
                <a:ea typeface="標楷體"/>
                <a:cs typeface="Times New Roman"/>
              </a:rPr>
              <a:t>、教師不重視、教材中相關部分比例過低</a:t>
            </a:r>
            <a:endParaRPr lang="zh-TW" sz="2000" kern="100" dirty="0" smtClean="0">
              <a:latin typeface="Calibri"/>
              <a:ea typeface="新細明體"/>
              <a:cs typeface="Times New Roman"/>
            </a:endParaRPr>
          </a:p>
          <a:p>
            <a:endParaRPr lang="zh-TW" alt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28596" y="285728"/>
            <a:ext cx="3419468" cy="990600"/>
          </a:xfrm>
        </p:spPr>
        <p:txBody>
          <a:bodyPr/>
          <a:lstStyle/>
          <a:p>
            <a:r>
              <a:rPr lang="zh-TW" altLang="en-US" dirty="0" smtClean="0">
                <a:latin typeface="標楷體" pitchFamily="65" charset="-120"/>
                <a:ea typeface="標楷體" pitchFamily="65" charset="-120"/>
              </a:rPr>
              <a:t>前言與研究目的</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214282" y="2071678"/>
            <a:ext cx="8701118" cy="4176722"/>
          </a:xfrm>
        </p:spPr>
        <p:txBody>
          <a:bodyPr/>
          <a:lstStyle/>
          <a:p>
            <a:r>
              <a:rPr lang="zh-TW" altLang="en-US" sz="2800" dirty="0" smtClean="0">
                <a:solidFill>
                  <a:schemeClr val="tx1"/>
                </a:solidFill>
                <a:latin typeface="標楷體" pitchFamily="65" charset="-120"/>
                <a:ea typeface="標楷體" pitchFamily="65" charset="-120"/>
              </a:rPr>
              <a:t>全球化</a:t>
            </a:r>
            <a:r>
              <a:rPr lang="zh-TW" sz="2800" dirty="0" smtClean="0">
                <a:solidFill>
                  <a:schemeClr val="tx1"/>
                </a:solidFill>
                <a:latin typeface="標楷體" pitchFamily="65" charset="-120"/>
                <a:ea typeface="標楷體" pitchFamily="65" charset="-120"/>
              </a:rPr>
              <a:t>對</a:t>
            </a:r>
            <a:r>
              <a:rPr lang="zh-TW" sz="2800" dirty="0">
                <a:solidFill>
                  <a:schemeClr val="tx1"/>
                </a:solidFill>
                <a:latin typeface="標楷體" pitchFamily="65" charset="-120"/>
                <a:ea typeface="標楷體" pitchFamily="65" charset="-120"/>
              </a:rPr>
              <a:t>世界各國的英語教育產生重大的衝擊，各國紛紛尋求因應之</a:t>
            </a:r>
            <a:r>
              <a:rPr lang="zh-TW" sz="2800" dirty="0" smtClean="0">
                <a:solidFill>
                  <a:schemeClr val="tx1"/>
                </a:solidFill>
                <a:latin typeface="標楷體" pitchFamily="65" charset="-120"/>
                <a:ea typeface="標楷體" pitchFamily="65" charset="-120"/>
              </a:rPr>
              <a:t>道</a:t>
            </a:r>
            <a:endParaRPr lang="en-US" altLang="zh-TW" sz="2800" dirty="0" smtClean="0">
              <a:solidFill>
                <a:schemeClr val="tx1"/>
              </a:solidFill>
              <a:latin typeface="標楷體" pitchFamily="65" charset="-120"/>
              <a:ea typeface="標楷體" pitchFamily="65" charset="-120"/>
            </a:endParaRPr>
          </a:p>
          <a:p>
            <a:endParaRPr lang="en-US" altLang="zh-TW" sz="2800" dirty="0" smtClean="0">
              <a:solidFill>
                <a:schemeClr val="tx1"/>
              </a:solidFill>
              <a:latin typeface="標楷體" pitchFamily="65" charset="-120"/>
              <a:ea typeface="標楷體" pitchFamily="65" charset="-120"/>
            </a:endParaRPr>
          </a:p>
          <a:p>
            <a:r>
              <a:rPr lang="zh-TW" sz="2800" dirty="0">
                <a:solidFill>
                  <a:schemeClr val="tx1"/>
                </a:solidFill>
                <a:latin typeface="標楷體" pitchFamily="65" charset="-120"/>
                <a:ea typeface="標楷體" pitchFamily="65" charset="-120"/>
              </a:rPr>
              <a:t>《九年一貫英語課程綱要》的頒佈與</a:t>
            </a:r>
            <a:r>
              <a:rPr lang="zh-TW" sz="2800" dirty="0" smtClean="0">
                <a:solidFill>
                  <a:schemeClr val="tx1"/>
                </a:solidFill>
                <a:latin typeface="標楷體" pitchFamily="65" charset="-120"/>
                <a:ea typeface="標楷體" pitchFamily="65" charset="-120"/>
              </a:rPr>
              <a:t>實施</a:t>
            </a:r>
            <a:endParaRPr lang="en-US" altLang="zh-TW" sz="2800" dirty="0" smtClean="0">
              <a:solidFill>
                <a:schemeClr val="tx1"/>
              </a:solidFill>
              <a:latin typeface="標楷體" pitchFamily="65" charset="-120"/>
              <a:ea typeface="標楷體" pitchFamily="65" charset="-120"/>
            </a:endParaRPr>
          </a:p>
          <a:p>
            <a:endParaRPr lang="en-US" altLang="zh-TW" sz="2800" dirty="0" smtClean="0">
              <a:solidFill>
                <a:schemeClr val="tx1"/>
              </a:solidFill>
              <a:latin typeface="標楷體" pitchFamily="65" charset="-120"/>
              <a:ea typeface="標楷體" pitchFamily="65" charset="-120"/>
            </a:endParaRPr>
          </a:p>
          <a:p>
            <a:r>
              <a:rPr lang="zh-TW" sz="2800" dirty="0">
                <a:solidFill>
                  <a:schemeClr val="tx1"/>
                </a:solidFill>
                <a:latin typeface="標楷體" pitchFamily="65" charset="-120"/>
                <a:ea typeface="標楷體" pitchFamily="65" charset="-120"/>
              </a:rPr>
              <a:t>從全球化、宏觀的角度來探討《九年一貫英語課程》</a:t>
            </a:r>
            <a:endParaRPr lang="en-US" altLang="zh-TW" sz="2800" dirty="0" smtClean="0">
              <a:solidFill>
                <a:schemeClr val="tx1"/>
              </a:solidFill>
              <a:latin typeface="標楷體" pitchFamily="65" charset="-120"/>
              <a:ea typeface="標楷體" pitchFamily="65" charset="-120"/>
            </a:endParaRPr>
          </a:p>
          <a:p>
            <a:endParaRPr lang="zh-TW"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57158" y="214290"/>
            <a:ext cx="3500462" cy="990600"/>
          </a:xfrm>
        </p:spPr>
        <p:txBody>
          <a:bodyPr/>
          <a:lstStyle/>
          <a:p>
            <a:r>
              <a:rPr lang="zh-TW" altLang="en-US" dirty="0" smtClean="0">
                <a:latin typeface="標楷體" pitchFamily="65" charset="-120"/>
                <a:ea typeface="標楷體" pitchFamily="65" charset="-120"/>
              </a:rPr>
              <a:t>結論</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152400" y="1785926"/>
            <a:ext cx="8763000" cy="4462474"/>
          </a:xfrm>
        </p:spPr>
        <p:txBody>
          <a:bodyPr/>
          <a:lstStyle/>
          <a:p>
            <a:r>
              <a:rPr lang="zh-TW" altLang="en-US" sz="2400" dirty="0" smtClean="0">
                <a:solidFill>
                  <a:schemeClr val="tx1"/>
                </a:solidFill>
                <a:latin typeface="標楷體" pitchFamily="65" charset="-120"/>
                <a:ea typeface="標楷體" pitchFamily="65" charset="-120"/>
              </a:rPr>
              <a:t>全球化</a:t>
            </a:r>
            <a:r>
              <a:rPr lang="zh-TW" sz="2400" dirty="0" smtClean="0">
                <a:solidFill>
                  <a:schemeClr val="tx1"/>
                </a:solidFill>
                <a:latin typeface="標楷體" pitchFamily="65" charset="-120"/>
                <a:ea typeface="標楷體" pitchFamily="65" charset="-120"/>
              </a:rPr>
              <a:t>對世界各國的英語教育產生重大的衝擊</a:t>
            </a:r>
            <a:endParaRPr lang="en-US" altLang="zh-TW" sz="2400" dirty="0" smtClean="0">
              <a:solidFill>
                <a:schemeClr val="tx1"/>
              </a:solidFill>
              <a:latin typeface="標楷體" pitchFamily="65" charset="-120"/>
              <a:ea typeface="標楷體" pitchFamily="65" charset="-120"/>
            </a:endParaRPr>
          </a:p>
          <a:p>
            <a:pPr lvl="1"/>
            <a:r>
              <a:rPr lang="zh-TW" sz="2000" dirty="0" smtClean="0">
                <a:solidFill>
                  <a:schemeClr val="tx1"/>
                </a:solidFill>
                <a:latin typeface="標楷體" pitchFamily="65" charset="-120"/>
                <a:ea typeface="標楷體" pitchFamily="65" charset="-120"/>
              </a:rPr>
              <a:t>以共同語言來達成共識或達成自己所訂的目標</a:t>
            </a:r>
            <a:endParaRPr lang="en-US" altLang="zh-TW" sz="2000" dirty="0" smtClean="0">
              <a:solidFill>
                <a:schemeClr val="tx1"/>
              </a:solidFill>
              <a:latin typeface="標楷體" pitchFamily="65" charset="-120"/>
              <a:ea typeface="標楷體" pitchFamily="65" charset="-120"/>
            </a:endParaRPr>
          </a:p>
          <a:p>
            <a:pPr lvl="1"/>
            <a:r>
              <a:rPr lang="zh-TW" altLang="en-US" sz="2000" dirty="0" smtClean="0">
                <a:latin typeface="標楷體" pitchFamily="65" charset="-120"/>
                <a:ea typeface="標楷體" pitchFamily="65" charset="-120"/>
              </a:rPr>
              <a:t>日本、新加坡、中國、我國</a:t>
            </a:r>
            <a:endParaRPr lang="en-US" altLang="zh-TW" sz="2000" dirty="0" smtClean="0">
              <a:solidFill>
                <a:schemeClr val="tx1"/>
              </a:solidFill>
              <a:latin typeface="標楷體" pitchFamily="65" charset="-120"/>
              <a:ea typeface="標楷體" pitchFamily="65" charset="-120"/>
            </a:endParaRPr>
          </a:p>
          <a:p>
            <a:r>
              <a:rPr lang="zh-TW" altLang="en-US" sz="2400" dirty="0" smtClean="0">
                <a:latin typeface="標楷體" pitchFamily="65" charset="-120"/>
                <a:ea typeface="標楷體" pitchFamily="65" charset="-120"/>
              </a:rPr>
              <a:t>綜合訪談發現，九年一貫英語課綱在英語教學成效上已有一定成效。然而，在全球化下的我國英語教育的議題上，仍有許多值得進一步界定及討論之處。</a:t>
            </a:r>
            <a:r>
              <a:rPr lang="en-US" altLang="zh-TW" sz="2400" dirty="0" smtClean="0">
                <a:latin typeface="標楷體" pitchFamily="65" charset="-120"/>
                <a:ea typeface="標楷體" pitchFamily="65" charset="-120"/>
              </a:rPr>
              <a:t>(norm bias/culture bias</a:t>
            </a:r>
            <a:r>
              <a:rPr lang="zh-TW" altLang="en-US" sz="2400" dirty="0" smtClean="0">
                <a:latin typeface="標楷體" pitchFamily="65" charset="-120"/>
                <a:ea typeface="標楷體" pitchFamily="65" charset="-120"/>
              </a:rPr>
              <a:t>；</a:t>
            </a:r>
            <a:r>
              <a:rPr lang="en-US" altLang="zh-TW" sz="2400" dirty="0" smtClean="0">
                <a:latin typeface="標楷體" pitchFamily="65" charset="-120"/>
                <a:ea typeface="標楷體" pitchFamily="65" charset="-120"/>
              </a:rPr>
              <a:t>pragmatic/critical</a:t>
            </a:r>
            <a:r>
              <a:rPr lang="zh-TW" altLang="en-US" sz="2400" dirty="0" smtClean="0">
                <a:latin typeface="標楷體" pitchFamily="65" charset="-120"/>
                <a:ea typeface="標楷體" pitchFamily="65" charset="-120"/>
              </a:rPr>
              <a:t>取向</a:t>
            </a:r>
            <a:r>
              <a:rPr lang="en-US" altLang="zh-TW" sz="2400" dirty="0" smtClean="0">
                <a:latin typeface="標楷體" pitchFamily="65" charset="-120"/>
                <a:ea typeface="標楷體" pitchFamily="65" charset="-120"/>
              </a:rPr>
              <a:t>; world </a:t>
            </a:r>
            <a:r>
              <a:rPr lang="en-US" altLang="zh-TW" sz="2400" dirty="0" err="1" smtClean="0">
                <a:latin typeface="標楷體" pitchFamily="65" charset="-120"/>
                <a:ea typeface="標楷體" pitchFamily="65" charset="-120"/>
              </a:rPr>
              <a:t>Englishes</a:t>
            </a:r>
            <a:r>
              <a:rPr lang="en-US" altLang="zh-TW" sz="2400" dirty="0" smtClean="0">
                <a:latin typeface="標楷體" pitchFamily="65" charset="-120"/>
                <a:ea typeface="標楷體" pitchFamily="65" charset="-120"/>
              </a:rPr>
              <a:t>)</a:t>
            </a:r>
          </a:p>
          <a:p>
            <a:r>
              <a:rPr lang="zh-TW" altLang="en-US" sz="2400" dirty="0">
                <a:latin typeface="標楷體" pitchFamily="65" charset="-120"/>
                <a:ea typeface="標楷體" pitchFamily="65" charset="-120"/>
              </a:rPr>
              <a:t>本研究即將就這些</a:t>
            </a:r>
            <a:r>
              <a:rPr lang="zh-TW" altLang="en-US" sz="2400" dirty="0" smtClean="0">
                <a:latin typeface="標楷體" pitchFamily="65" charset="-120"/>
                <a:ea typeface="標楷體" pitchFamily="65" charset="-120"/>
              </a:rPr>
              <a:t>議題對全國國中小英語教師發出問卷，請老師們屆時踴躍填寫，提供您的看法及建議。</a:t>
            </a:r>
            <a:r>
              <a:rPr lang="zh-TW" altLang="en-US" sz="2400" dirty="0">
                <a:latin typeface="標楷體" pitchFamily="65" charset="-120"/>
                <a:ea typeface="標楷體" pitchFamily="65" charset="-120"/>
              </a:rPr>
              <a:t>謝謝</a:t>
            </a:r>
            <a:r>
              <a:rPr lang="en-US" altLang="zh-TW" sz="2400" dirty="0">
                <a:latin typeface="標楷體" pitchFamily="65" charset="-120"/>
                <a:ea typeface="標楷體" pitchFamily="65" charset="-120"/>
              </a:rPr>
              <a:t>!</a:t>
            </a:r>
            <a:endParaRPr lang="en-US" altLang="zh-TW" sz="2400" dirty="0" smtClean="0">
              <a:latin typeface="標楷體" pitchFamily="65" charset="-120"/>
              <a:ea typeface="標楷體" pitchFamily="65" charset="-120"/>
            </a:endParaRPr>
          </a:p>
          <a:p>
            <a:endParaRPr lang="en-US" altLang="zh-TW" dirty="0" smtClean="0">
              <a:latin typeface="標楷體" pitchFamily="65" charset="-120"/>
              <a:ea typeface="標楷體" pitchFamily="65" charset="-120"/>
            </a:endParaRPr>
          </a:p>
          <a:p>
            <a:endParaRPr lang="zh-TW"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85720" y="428604"/>
            <a:ext cx="3919534" cy="757230"/>
          </a:xfrm>
        </p:spPr>
        <p:txBody>
          <a:bodyPr/>
          <a:lstStyle/>
          <a:p>
            <a:pPr algn="ctr"/>
            <a:r>
              <a:rPr lang="zh-TW" dirty="0">
                <a:solidFill>
                  <a:schemeClr val="tx2"/>
                </a:solidFill>
                <a:latin typeface="標楷體" pitchFamily="65" charset="-120"/>
                <a:ea typeface="標楷體" pitchFamily="65" charset="-120"/>
              </a:rPr>
              <a:t>文獻探討</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152400" y="2071678"/>
            <a:ext cx="8763000" cy="4286280"/>
          </a:xfrm>
        </p:spPr>
        <p:txBody>
          <a:bodyPr/>
          <a:lstStyle/>
          <a:p>
            <a:r>
              <a:rPr lang="en-US" sz="2000" dirty="0">
                <a:solidFill>
                  <a:schemeClr val="tx1"/>
                </a:solidFill>
                <a:latin typeface="+mn-lt"/>
                <a:ea typeface="+mn-ea"/>
                <a:cs typeface="+mn-cs"/>
              </a:rPr>
              <a:t>A.T. Kearney/Foreign Policy Magazine Globalization Index (Globalization, Jan. – Feb., </a:t>
            </a:r>
            <a:r>
              <a:rPr lang="en-US" sz="2000" dirty="0" smtClean="0">
                <a:solidFill>
                  <a:schemeClr val="tx1"/>
                </a:solidFill>
                <a:latin typeface="+mn-lt"/>
                <a:ea typeface="+mn-ea"/>
                <a:cs typeface="+mn-cs"/>
              </a:rPr>
              <a:t>2002</a:t>
            </a:r>
          </a:p>
          <a:p>
            <a:r>
              <a:rPr lang="en-US" sz="2000" dirty="0" smtClean="0">
                <a:solidFill>
                  <a:schemeClr val="tx1"/>
                </a:solidFill>
                <a:latin typeface="+mn-lt"/>
                <a:ea typeface="+mn-ea"/>
                <a:cs typeface="+mn-cs"/>
              </a:rPr>
              <a:t>Crystal </a:t>
            </a:r>
            <a:r>
              <a:rPr lang="en-US" altLang="zh-TW" sz="2000" dirty="0" smtClean="0">
                <a:solidFill>
                  <a:schemeClr val="tx1"/>
                </a:solidFill>
                <a:latin typeface="+mn-lt"/>
                <a:ea typeface="+mn-ea"/>
                <a:cs typeface="+mn-cs"/>
              </a:rPr>
              <a:t>(</a:t>
            </a:r>
            <a:r>
              <a:rPr lang="en-US" sz="2000" dirty="0" smtClean="0">
                <a:solidFill>
                  <a:schemeClr val="tx1"/>
                </a:solidFill>
                <a:latin typeface="+mn-lt"/>
                <a:ea typeface="+mn-ea"/>
                <a:cs typeface="+mn-cs"/>
              </a:rPr>
              <a:t>1997</a:t>
            </a:r>
            <a:r>
              <a:rPr lang="en-US" altLang="zh-TW" sz="2000" dirty="0" smtClean="0">
                <a:solidFill>
                  <a:schemeClr val="tx1"/>
                </a:solidFill>
                <a:latin typeface="+mn-lt"/>
                <a:ea typeface="+mn-ea"/>
                <a:cs typeface="+mn-cs"/>
              </a:rPr>
              <a:t>)</a:t>
            </a:r>
            <a:endParaRPr lang="en-US" sz="2000" dirty="0" smtClean="0">
              <a:solidFill>
                <a:schemeClr val="tx1"/>
              </a:solidFill>
              <a:latin typeface="+mn-lt"/>
              <a:ea typeface="+mn-ea"/>
              <a:cs typeface="+mn-cs"/>
            </a:endParaRPr>
          </a:p>
          <a:p>
            <a:r>
              <a:rPr lang="en-US" sz="2000" dirty="0" err="1">
                <a:solidFill>
                  <a:schemeClr val="tx1"/>
                </a:solidFill>
                <a:latin typeface="+mn-lt"/>
                <a:ea typeface="+mn-ea"/>
                <a:cs typeface="+mn-cs"/>
              </a:rPr>
              <a:t>Warschauer</a:t>
            </a:r>
            <a:r>
              <a:rPr lang="en-US" sz="2000" dirty="0">
                <a:solidFill>
                  <a:schemeClr val="tx1"/>
                </a:solidFill>
                <a:latin typeface="+mn-lt"/>
                <a:ea typeface="+mn-ea"/>
                <a:cs typeface="+mn-cs"/>
              </a:rPr>
              <a:t> (2000</a:t>
            </a:r>
            <a:r>
              <a:rPr lang="en-US" sz="2000" dirty="0" smtClean="0">
                <a:solidFill>
                  <a:schemeClr val="tx1"/>
                </a:solidFill>
                <a:latin typeface="+mn-lt"/>
                <a:ea typeface="+mn-ea"/>
                <a:cs typeface="+mn-cs"/>
              </a:rPr>
              <a:t>)</a:t>
            </a:r>
          </a:p>
          <a:p>
            <a:r>
              <a:rPr lang="en-US" sz="2000" dirty="0">
                <a:solidFill>
                  <a:schemeClr val="tx1"/>
                </a:solidFill>
                <a:latin typeface="+mn-lt"/>
                <a:ea typeface="+mn-ea"/>
                <a:cs typeface="+mn-cs"/>
              </a:rPr>
              <a:t>Richards (2002</a:t>
            </a:r>
            <a:r>
              <a:rPr lang="en-US" sz="2000" dirty="0" smtClean="0">
                <a:solidFill>
                  <a:schemeClr val="tx1"/>
                </a:solidFill>
                <a:latin typeface="+mn-lt"/>
                <a:ea typeface="+mn-ea"/>
                <a:cs typeface="+mn-cs"/>
              </a:rPr>
              <a:t>)</a:t>
            </a:r>
          </a:p>
          <a:p>
            <a:r>
              <a:rPr lang="en-US" sz="2000" dirty="0">
                <a:solidFill>
                  <a:schemeClr val="tx1"/>
                </a:solidFill>
                <a:latin typeface="+mn-lt"/>
                <a:ea typeface="+mn-ea"/>
                <a:cs typeface="+mn-cs"/>
              </a:rPr>
              <a:t>Hadley (2007</a:t>
            </a:r>
            <a:r>
              <a:rPr lang="en-US" sz="2000" dirty="0" smtClean="0">
                <a:solidFill>
                  <a:schemeClr val="tx1"/>
                </a:solidFill>
                <a:latin typeface="+mn-lt"/>
                <a:ea typeface="+mn-ea"/>
                <a:cs typeface="+mn-cs"/>
              </a:rPr>
              <a:t>)</a:t>
            </a:r>
          </a:p>
          <a:p>
            <a:r>
              <a:rPr lang="en-US" sz="2000" dirty="0" err="1">
                <a:solidFill>
                  <a:schemeClr val="tx1"/>
                </a:solidFill>
                <a:latin typeface="+mn-lt"/>
                <a:ea typeface="+mn-ea"/>
                <a:cs typeface="+mn-cs"/>
              </a:rPr>
              <a:t>Sifakis</a:t>
            </a:r>
            <a:r>
              <a:rPr lang="en-US" sz="2000" dirty="0">
                <a:solidFill>
                  <a:schemeClr val="tx1"/>
                </a:solidFill>
                <a:latin typeface="+mn-lt"/>
                <a:ea typeface="+mn-ea"/>
                <a:cs typeface="+mn-cs"/>
              </a:rPr>
              <a:t>(2001</a:t>
            </a:r>
            <a:r>
              <a:rPr lang="en-US" sz="2000" dirty="0" smtClean="0">
                <a:solidFill>
                  <a:schemeClr val="tx1"/>
                </a:solidFill>
                <a:latin typeface="+mn-lt"/>
                <a:ea typeface="+mn-ea"/>
                <a:cs typeface="+mn-cs"/>
              </a:rPr>
              <a:t>)</a:t>
            </a:r>
          </a:p>
          <a:p>
            <a:r>
              <a:rPr lang="en-US" sz="2000" dirty="0" err="1">
                <a:solidFill>
                  <a:schemeClr val="tx1"/>
                </a:solidFill>
                <a:latin typeface="+mn-lt"/>
                <a:ea typeface="+mn-ea"/>
                <a:cs typeface="+mn-cs"/>
              </a:rPr>
              <a:t>Benesch</a:t>
            </a:r>
            <a:r>
              <a:rPr lang="en-US" sz="2000" dirty="0">
                <a:solidFill>
                  <a:schemeClr val="tx1"/>
                </a:solidFill>
                <a:latin typeface="+mn-lt"/>
                <a:ea typeface="+mn-ea"/>
                <a:cs typeface="+mn-cs"/>
              </a:rPr>
              <a:t> (2001)</a:t>
            </a:r>
            <a:r>
              <a:rPr lang="zh-TW" sz="2000" dirty="0">
                <a:solidFill>
                  <a:schemeClr val="tx1"/>
                </a:solidFill>
                <a:latin typeface="+mn-lt"/>
                <a:ea typeface="+mn-ea"/>
                <a:cs typeface="+mn-cs"/>
              </a:rPr>
              <a:t>及</a:t>
            </a:r>
            <a:r>
              <a:rPr lang="en-US" sz="2000" dirty="0" err="1">
                <a:solidFill>
                  <a:schemeClr val="tx1"/>
                </a:solidFill>
                <a:latin typeface="+mn-lt"/>
                <a:ea typeface="+mn-ea"/>
                <a:cs typeface="+mn-cs"/>
              </a:rPr>
              <a:t>Pennycook</a:t>
            </a:r>
            <a:r>
              <a:rPr lang="en-US" sz="2000" dirty="0">
                <a:solidFill>
                  <a:schemeClr val="tx1"/>
                </a:solidFill>
                <a:latin typeface="+mn-lt"/>
                <a:ea typeface="+mn-ea"/>
                <a:cs typeface="+mn-cs"/>
              </a:rPr>
              <a:t> (1994</a:t>
            </a:r>
            <a:r>
              <a:rPr lang="en-US" sz="2000" dirty="0" smtClean="0">
                <a:solidFill>
                  <a:schemeClr val="tx1"/>
                </a:solidFill>
                <a:latin typeface="+mn-lt"/>
                <a:ea typeface="+mn-ea"/>
                <a:cs typeface="+mn-cs"/>
              </a:rPr>
              <a:t>)</a:t>
            </a:r>
          </a:p>
          <a:p>
            <a:r>
              <a:rPr lang="en-US" sz="2000" dirty="0">
                <a:solidFill>
                  <a:schemeClr val="tx1"/>
                </a:solidFill>
                <a:latin typeface="+mn-lt"/>
                <a:ea typeface="+mn-ea"/>
                <a:cs typeface="+mn-cs"/>
              </a:rPr>
              <a:t>Matsuda (2003</a:t>
            </a:r>
            <a:r>
              <a:rPr lang="en-US" sz="2000" dirty="0" smtClean="0">
                <a:solidFill>
                  <a:schemeClr val="tx1"/>
                </a:solidFill>
                <a:latin typeface="+mn-lt"/>
                <a:ea typeface="+mn-ea"/>
                <a:cs typeface="+mn-cs"/>
              </a:rPr>
              <a:t>)</a:t>
            </a:r>
          </a:p>
          <a:p>
            <a:r>
              <a:rPr lang="en-US" sz="2000" dirty="0" err="1">
                <a:solidFill>
                  <a:schemeClr val="tx1"/>
                </a:solidFill>
                <a:latin typeface="+mn-lt"/>
                <a:ea typeface="+mn-ea"/>
                <a:cs typeface="+mn-cs"/>
              </a:rPr>
              <a:t>Fairclough</a:t>
            </a:r>
            <a:r>
              <a:rPr lang="en-US" sz="2000" dirty="0">
                <a:solidFill>
                  <a:schemeClr val="tx1"/>
                </a:solidFill>
                <a:latin typeface="+mn-lt"/>
                <a:ea typeface="+mn-ea"/>
                <a:cs typeface="+mn-cs"/>
              </a:rPr>
              <a:t> (1990)</a:t>
            </a:r>
            <a:r>
              <a:rPr lang="zh-TW" sz="2000" dirty="0">
                <a:solidFill>
                  <a:schemeClr val="tx1"/>
                </a:solidFill>
                <a:latin typeface="+mn-lt"/>
                <a:ea typeface="+mn-ea"/>
                <a:cs typeface="+mn-cs"/>
              </a:rPr>
              <a:t>與</a:t>
            </a:r>
            <a:r>
              <a:rPr lang="en-US" sz="2000" dirty="0">
                <a:solidFill>
                  <a:schemeClr val="tx1"/>
                </a:solidFill>
                <a:latin typeface="+mn-lt"/>
                <a:ea typeface="+mn-ea"/>
                <a:cs typeface="+mn-cs"/>
              </a:rPr>
              <a:t>Morgan (1995)</a:t>
            </a:r>
            <a:endParaRPr lang="en-US" sz="2000" dirty="0" smtClean="0">
              <a:solidFill>
                <a:schemeClr val="tx1"/>
              </a:solidFill>
              <a:latin typeface="+mn-lt"/>
              <a:ea typeface="+mn-ea"/>
              <a:cs typeface="+mn-cs"/>
            </a:endParaRPr>
          </a:p>
          <a:p>
            <a:endParaRPr lang="en-US" sz="2400" dirty="0" smtClean="0">
              <a:solidFill>
                <a:schemeClr val="tx1"/>
              </a:solidFill>
              <a:latin typeface="+mn-lt"/>
              <a:ea typeface="+mn-ea"/>
              <a:cs typeface="+mn-cs"/>
            </a:endParaRPr>
          </a:p>
          <a:p>
            <a:endParaRPr lang="zh-TW" alt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28596" y="285728"/>
            <a:ext cx="2276460" cy="990600"/>
          </a:xfrm>
        </p:spPr>
        <p:txBody>
          <a:bodyPr/>
          <a:lstStyle/>
          <a:p>
            <a:r>
              <a:rPr lang="zh-TW" altLang="en-US" dirty="0" smtClean="0">
                <a:latin typeface="標楷體" pitchFamily="65" charset="-120"/>
                <a:ea typeface="標楷體" pitchFamily="65" charset="-120"/>
              </a:rPr>
              <a:t>研究問題</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357158" y="2214554"/>
            <a:ext cx="8286808" cy="4143404"/>
          </a:xfrm>
        </p:spPr>
        <p:txBody>
          <a:bodyPr/>
          <a:lstStyle/>
          <a:p>
            <a:r>
              <a:rPr lang="zh-TW" altLang="en-US" sz="2800" dirty="0" smtClean="0">
                <a:latin typeface="標楷體" pitchFamily="65" charset="-120"/>
                <a:ea typeface="標楷體" pitchFamily="65" charset="-120"/>
              </a:rPr>
              <a:t>探索全球化下非英語國家英語教育政策語課程規劃的動機、目標、內容、實施</a:t>
            </a:r>
            <a:endParaRPr lang="en-US" altLang="zh-TW" sz="2800" dirty="0" smtClean="0">
              <a:latin typeface="標楷體" pitchFamily="65" charset="-120"/>
              <a:ea typeface="標楷體" pitchFamily="65" charset="-120"/>
            </a:endParaRPr>
          </a:p>
          <a:p>
            <a:endParaRPr lang="en-US" altLang="zh-TW" sz="2800" dirty="0" smtClean="0">
              <a:latin typeface="標楷體" pitchFamily="65" charset="-120"/>
              <a:ea typeface="標楷體" pitchFamily="65" charset="-120"/>
            </a:endParaRPr>
          </a:p>
          <a:p>
            <a:r>
              <a:rPr lang="zh-TW" altLang="en-US" sz="2800" dirty="0">
                <a:latin typeface="標楷體" pitchFamily="65" charset="-120"/>
                <a:ea typeface="標楷體" pitchFamily="65" charset="-120"/>
              </a:rPr>
              <a:t>檢視我國九年一貫課程綱要中英語科課程規畫</a:t>
            </a:r>
            <a:r>
              <a:rPr lang="zh-TW" altLang="en-US" sz="2800" dirty="0" smtClean="0">
                <a:latin typeface="標楷體" pitchFamily="65" charset="-120"/>
                <a:ea typeface="標楷體" pitchFamily="65" charset="-120"/>
              </a:rPr>
              <a:t>之動機、目標、內容、實施，並進一步分析其對全球化之因應。</a:t>
            </a:r>
            <a:endParaRPr lang="zh-TW" altLang="en-US" sz="28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28596" y="285728"/>
            <a:ext cx="3633782" cy="785818"/>
          </a:xfrm>
        </p:spPr>
        <p:txBody>
          <a:bodyPr/>
          <a:lstStyle/>
          <a:p>
            <a:r>
              <a:rPr lang="zh-TW" dirty="0">
                <a:solidFill>
                  <a:schemeClr val="tx2"/>
                </a:solidFill>
                <a:latin typeface="標楷體" pitchFamily="65" charset="-120"/>
                <a:ea typeface="標楷體" pitchFamily="65" charset="-120"/>
              </a:rPr>
              <a:t>研究</a:t>
            </a:r>
            <a:r>
              <a:rPr lang="zh-TW" dirty="0" smtClean="0">
                <a:solidFill>
                  <a:schemeClr val="tx2"/>
                </a:solidFill>
                <a:latin typeface="標楷體" pitchFamily="65" charset="-120"/>
                <a:ea typeface="標楷體" pitchFamily="65" charset="-120"/>
              </a:rPr>
              <a:t>方法</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357158" y="1714488"/>
            <a:ext cx="8558242" cy="4533912"/>
          </a:xfrm>
        </p:spPr>
        <p:txBody>
          <a:bodyPr/>
          <a:lstStyle/>
          <a:p>
            <a:r>
              <a:rPr lang="zh-TW" altLang="en-US" sz="2800" dirty="0" smtClean="0">
                <a:solidFill>
                  <a:schemeClr val="tx1"/>
                </a:solidFill>
                <a:latin typeface="標楷體" pitchFamily="65" charset="-120"/>
                <a:ea typeface="標楷體" pitchFamily="65" charset="-120"/>
              </a:rPr>
              <a:t>資料蒐集</a:t>
            </a:r>
            <a:endParaRPr lang="en-US" altLang="zh-TW" sz="2800" dirty="0" smtClean="0">
              <a:solidFill>
                <a:schemeClr val="tx1"/>
              </a:solidFill>
              <a:latin typeface="標楷體" pitchFamily="65" charset="-120"/>
              <a:ea typeface="標楷體" pitchFamily="65" charset="-120"/>
            </a:endParaRPr>
          </a:p>
          <a:p>
            <a:pPr lvl="1"/>
            <a:r>
              <a:rPr lang="zh-TW" altLang="en-US" sz="2400" dirty="0">
                <a:latin typeface="標楷體" pitchFamily="65" charset="-120"/>
                <a:ea typeface="標楷體" pitchFamily="65" charset="-120"/>
              </a:rPr>
              <a:t>亞洲鄰近</a:t>
            </a:r>
            <a:r>
              <a:rPr lang="zh-TW" altLang="en-US" sz="2400" dirty="0" smtClean="0">
                <a:latin typeface="標楷體" pitchFamily="65" charset="-120"/>
                <a:ea typeface="標楷體" pitchFamily="65" charset="-120"/>
              </a:rPr>
              <a:t>國家英語教育政策因應</a:t>
            </a:r>
            <a:r>
              <a:rPr lang="zh-TW" altLang="en-US" sz="2400" dirty="0">
                <a:latin typeface="標楷體" pitchFamily="65" charset="-120"/>
                <a:ea typeface="標楷體" pitchFamily="65" charset="-120"/>
              </a:rPr>
              <a:t>全球</a:t>
            </a:r>
            <a:r>
              <a:rPr lang="zh-TW" altLang="en-US" sz="2400" dirty="0" smtClean="0">
                <a:latin typeface="標楷體" pitchFamily="65" charset="-120"/>
                <a:ea typeface="標楷體" pitchFamily="65" charset="-120"/>
              </a:rPr>
              <a:t>化情形</a:t>
            </a:r>
            <a:endParaRPr lang="en-US" altLang="zh-TW" sz="2400" dirty="0" smtClean="0">
              <a:solidFill>
                <a:schemeClr val="tx1"/>
              </a:solidFill>
              <a:latin typeface="標楷體" pitchFamily="65" charset="-120"/>
              <a:ea typeface="標楷體" pitchFamily="65" charset="-120"/>
            </a:endParaRPr>
          </a:p>
          <a:p>
            <a:r>
              <a:rPr lang="zh-TW" altLang="en-US" sz="2800" dirty="0" smtClean="0">
                <a:solidFill>
                  <a:schemeClr val="tx1"/>
                </a:solidFill>
                <a:latin typeface="標楷體" pitchFamily="65" charset="-120"/>
                <a:ea typeface="標楷體" pitchFamily="65" charset="-120"/>
              </a:rPr>
              <a:t>訪談</a:t>
            </a:r>
            <a:endParaRPr lang="en-US" altLang="zh-TW" sz="2800" dirty="0" smtClean="0">
              <a:solidFill>
                <a:schemeClr val="tx1"/>
              </a:solidFill>
              <a:latin typeface="標楷體" pitchFamily="65" charset="-120"/>
              <a:ea typeface="標楷體" pitchFamily="65" charset="-120"/>
            </a:endParaRPr>
          </a:p>
          <a:p>
            <a:pPr lvl="1"/>
            <a:r>
              <a:rPr lang="zh-TW" altLang="en-US" sz="2400" dirty="0">
                <a:latin typeface="標楷體" pitchFamily="65" charset="-120"/>
                <a:ea typeface="標楷體" pitchFamily="65" charset="-120"/>
              </a:rPr>
              <a:t>九年一貫英語科課程</a:t>
            </a:r>
            <a:r>
              <a:rPr lang="zh-TW" altLang="en-US" sz="2400" dirty="0" smtClean="0">
                <a:latin typeface="標楷體" pitchFamily="65" charset="-120"/>
                <a:ea typeface="標楷體" pitchFamily="65" charset="-120"/>
              </a:rPr>
              <a:t>綱要制訂或修訂委員</a:t>
            </a:r>
            <a:endParaRPr lang="en-US" altLang="zh-TW" sz="2400" dirty="0" smtClean="0">
              <a:latin typeface="標楷體" pitchFamily="65" charset="-120"/>
              <a:ea typeface="標楷體" pitchFamily="65" charset="-120"/>
            </a:endParaRPr>
          </a:p>
          <a:p>
            <a:pPr lvl="2"/>
            <a:r>
              <a:rPr lang="zh-TW" altLang="en-US" sz="2000" dirty="0" smtClean="0">
                <a:solidFill>
                  <a:schemeClr val="tx1"/>
                </a:solidFill>
                <a:latin typeface="標楷體" pitchFamily="65" charset="-120"/>
                <a:ea typeface="標楷體" pitchFamily="65" charset="-120"/>
              </a:rPr>
              <a:t>學者</a:t>
            </a:r>
            <a:endParaRPr lang="en-US" altLang="zh-TW" sz="2000" dirty="0" smtClean="0">
              <a:solidFill>
                <a:schemeClr val="tx1"/>
              </a:solidFill>
              <a:latin typeface="標楷體" pitchFamily="65" charset="-120"/>
              <a:ea typeface="標楷體" pitchFamily="65" charset="-120"/>
            </a:endParaRPr>
          </a:p>
          <a:p>
            <a:pPr lvl="2"/>
            <a:r>
              <a:rPr lang="zh-TW" altLang="en-US" sz="2000" dirty="0" smtClean="0">
                <a:latin typeface="標楷體" pitchFamily="65" charset="-120"/>
                <a:ea typeface="標楷體" pitchFamily="65" charset="-120"/>
              </a:rPr>
              <a:t>國中英語教師</a:t>
            </a:r>
            <a:endParaRPr lang="en-US" altLang="zh-TW" sz="2000" dirty="0" smtClean="0">
              <a:latin typeface="標楷體" pitchFamily="65" charset="-120"/>
              <a:ea typeface="標楷體" pitchFamily="65" charset="-120"/>
            </a:endParaRPr>
          </a:p>
          <a:p>
            <a:pPr lvl="2"/>
            <a:r>
              <a:rPr lang="zh-TW" altLang="en-US" sz="2000" dirty="0">
                <a:latin typeface="標楷體" pitchFamily="65" charset="-120"/>
                <a:ea typeface="標楷體" pitchFamily="65" charset="-120"/>
              </a:rPr>
              <a:t>國小英語</a:t>
            </a:r>
            <a:r>
              <a:rPr lang="zh-TW" altLang="en-US" sz="2000" dirty="0" smtClean="0">
                <a:latin typeface="標楷體" pitchFamily="65" charset="-120"/>
                <a:ea typeface="標楷體" pitchFamily="65" charset="-120"/>
              </a:rPr>
              <a:t>教師</a:t>
            </a:r>
            <a:endParaRPr lang="en-US" altLang="zh-TW" sz="2800" dirty="0">
              <a:latin typeface="標楷體" pitchFamily="65" charset="-120"/>
              <a:ea typeface="標楷體" pitchFamily="65" charset="-120"/>
            </a:endParaRPr>
          </a:p>
          <a:p>
            <a:r>
              <a:rPr lang="zh-TW" altLang="en-US" sz="2800" dirty="0" smtClean="0">
                <a:latin typeface="標楷體" pitchFamily="65" charset="-120"/>
                <a:ea typeface="標楷體" pitchFamily="65" charset="-120"/>
              </a:rPr>
              <a:t>問卷</a:t>
            </a:r>
            <a:endParaRPr lang="en-US" altLang="zh-TW" sz="2800" dirty="0" smtClean="0">
              <a:latin typeface="標楷體" pitchFamily="65" charset="-120"/>
              <a:ea typeface="標楷體" pitchFamily="65" charset="-120"/>
            </a:endParaRPr>
          </a:p>
          <a:p>
            <a:pPr lvl="1"/>
            <a:r>
              <a:rPr lang="zh-TW" altLang="en-US" sz="2400" dirty="0">
                <a:latin typeface="標楷體" pitchFamily="65" charset="-120"/>
                <a:ea typeface="標楷體" pitchFamily="65" charset="-120"/>
              </a:rPr>
              <a:t>全國國中小英語科教師</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sz="2400" dirty="0">
                <a:solidFill>
                  <a:schemeClr val="tx2"/>
                </a:solidFill>
                <a:latin typeface="Times New Roman" pitchFamily="18" charset="0"/>
                <a:cs typeface="Times New Roman" pitchFamily="18" charset="0"/>
              </a:rPr>
              <a:t>Naoki Fujimoto-Adamson </a:t>
            </a:r>
            <a:r>
              <a:rPr lang="en-US" altLang="zh-TW" sz="2400" dirty="0" smtClean="0">
                <a:solidFill>
                  <a:schemeClr val="tx2"/>
                </a:solidFill>
                <a:latin typeface="Times New Roman" pitchFamily="18" charset="0"/>
                <a:cs typeface="Times New Roman" pitchFamily="18" charset="0"/>
              </a:rPr>
              <a:t>(2006) </a:t>
            </a:r>
            <a:r>
              <a:rPr lang="en-US" altLang="zh-TW" sz="2400" i="1" dirty="0" smtClean="0">
                <a:solidFill>
                  <a:schemeClr val="tx2"/>
                </a:solidFill>
                <a:latin typeface="Times New Roman" pitchFamily="18" charset="0"/>
                <a:cs typeface="Times New Roman" pitchFamily="18" charset="0"/>
              </a:rPr>
              <a:t>Asian EFL Journal</a:t>
            </a:r>
            <a:r>
              <a:rPr lang="en-US" sz="2400" dirty="0" smtClean="0">
                <a:solidFill>
                  <a:schemeClr val="tx2"/>
                </a:solidFill>
                <a:latin typeface="Times New Roman" pitchFamily="18" charset="0"/>
                <a:cs typeface="Times New Roman" pitchFamily="18" charset="0"/>
              </a:rPr>
              <a:t/>
            </a:r>
            <a:br>
              <a:rPr lang="en-US" sz="2400" dirty="0" smtClean="0">
                <a:solidFill>
                  <a:schemeClr val="tx2"/>
                </a:solidFill>
                <a:latin typeface="Times New Roman" pitchFamily="18" charset="0"/>
                <a:cs typeface="Times New Roman" pitchFamily="18" charset="0"/>
              </a:rPr>
            </a:br>
            <a:r>
              <a:rPr lang="en-US" sz="2400" dirty="0" smtClean="0">
                <a:solidFill>
                  <a:schemeClr val="tx2"/>
                </a:solidFill>
                <a:latin typeface="Times New Roman" pitchFamily="18" charset="0"/>
                <a:cs typeface="Times New Roman" pitchFamily="18" charset="0"/>
              </a:rPr>
              <a:t>Globalization </a:t>
            </a:r>
            <a:r>
              <a:rPr lang="en-US" sz="2400" dirty="0">
                <a:solidFill>
                  <a:schemeClr val="tx2"/>
                </a:solidFill>
                <a:latin typeface="Times New Roman" pitchFamily="18" charset="0"/>
                <a:cs typeface="Times New Roman" pitchFamily="18" charset="0"/>
              </a:rPr>
              <a:t>and History of English Education in Japan</a:t>
            </a:r>
            <a:endParaRPr lang="zh-TW" altLang="en-US" sz="2400" dirty="0">
              <a:latin typeface="Times New Roman" pitchFamily="18" charset="0"/>
              <a:cs typeface="Times New Roman" pitchFamily="18" charset="0"/>
            </a:endParaRPr>
          </a:p>
        </p:txBody>
      </p:sp>
      <p:sp>
        <p:nvSpPr>
          <p:cNvPr id="3" name="內容版面配置區 2"/>
          <p:cNvSpPr>
            <a:spLocks noGrp="1"/>
          </p:cNvSpPr>
          <p:nvPr>
            <p:ph idx="1"/>
          </p:nvPr>
        </p:nvSpPr>
        <p:spPr>
          <a:xfrm>
            <a:off x="152400" y="2714620"/>
            <a:ext cx="8763000" cy="3786214"/>
          </a:xfrm>
        </p:spPr>
        <p:txBody>
          <a:bodyPr/>
          <a:lstStyle/>
          <a:p>
            <a:r>
              <a:rPr lang="en-US" sz="2000" dirty="0" smtClean="0">
                <a:latin typeface="Times New Roman" pitchFamily="18" charset="0"/>
                <a:cs typeface="Times New Roman" pitchFamily="18" charset="0"/>
              </a:rPr>
              <a:t>T</a:t>
            </a:r>
            <a:r>
              <a:rPr lang="en-US" sz="2000" dirty="0" smtClean="0">
                <a:solidFill>
                  <a:schemeClr val="tx1"/>
                </a:solidFill>
                <a:latin typeface="Times New Roman" pitchFamily="18" charset="0"/>
                <a:cs typeface="Times New Roman" pitchFamily="18" charset="0"/>
              </a:rPr>
              <a:t>he </a:t>
            </a:r>
            <a:r>
              <a:rPr lang="en-US" sz="2000" dirty="0">
                <a:solidFill>
                  <a:schemeClr val="tx1"/>
                </a:solidFill>
                <a:latin typeface="Times New Roman" pitchFamily="18" charset="0"/>
                <a:cs typeface="Times New Roman" pitchFamily="18" charset="0"/>
              </a:rPr>
              <a:t>history of English language education in Japan may be viewed as </a:t>
            </a:r>
            <a:r>
              <a:rPr lang="en-US" sz="2000" dirty="0" smtClean="0">
                <a:solidFill>
                  <a:schemeClr val="tx1"/>
                </a:solidFill>
                <a:latin typeface="Times New Roman" pitchFamily="18" charset="0"/>
                <a:cs typeface="Times New Roman" pitchFamily="18" charset="0"/>
              </a:rPr>
              <a:t>…a </a:t>
            </a:r>
            <a:r>
              <a:rPr lang="en-US" sz="2000" dirty="0">
                <a:solidFill>
                  <a:schemeClr val="tx1"/>
                </a:solidFill>
                <a:latin typeface="Times New Roman" pitchFamily="18" charset="0"/>
                <a:cs typeface="Times New Roman" pitchFamily="18" charset="0"/>
              </a:rPr>
              <a:t>"struggle against </a:t>
            </a:r>
            <a:r>
              <a:rPr lang="en-US" sz="2000" dirty="0" smtClean="0">
                <a:solidFill>
                  <a:schemeClr val="tx1"/>
                </a:solidFill>
                <a:latin typeface="Times New Roman" pitchFamily="18" charset="0"/>
                <a:cs typeface="Times New Roman" pitchFamily="18" charset="0"/>
              </a:rPr>
              <a:t>imperialism”</a:t>
            </a:r>
          </a:p>
          <a:p>
            <a:r>
              <a:rPr lang="en-US" sz="2000" dirty="0" smtClean="0">
                <a:solidFill>
                  <a:schemeClr val="tx1"/>
                </a:solidFill>
                <a:latin typeface="Times New Roman" pitchFamily="18" charset="0"/>
                <a:cs typeface="Times New Roman" pitchFamily="18" charset="0"/>
              </a:rPr>
              <a:t>English </a:t>
            </a:r>
            <a:r>
              <a:rPr lang="en-US" sz="2000" dirty="0">
                <a:solidFill>
                  <a:schemeClr val="tx1"/>
                </a:solidFill>
                <a:latin typeface="Times New Roman" pitchFamily="18" charset="0"/>
                <a:cs typeface="Times New Roman" pitchFamily="18" charset="0"/>
              </a:rPr>
              <a:t>has been viewed </a:t>
            </a:r>
            <a:r>
              <a:rPr lang="en-US" sz="2000" dirty="0" smtClean="0">
                <a:solidFill>
                  <a:schemeClr val="tx1"/>
                </a:solidFill>
                <a:latin typeface="Times New Roman" pitchFamily="18" charset="0"/>
                <a:cs typeface="Times New Roman" pitchFamily="18" charset="0"/>
              </a:rPr>
              <a:t>as</a:t>
            </a:r>
            <a:r>
              <a:rPr lang="zh-TW" altLang="en-US" sz="2000" dirty="0" smtClean="0">
                <a:solidFill>
                  <a:schemeClr val="tx1"/>
                </a:solidFill>
                <a:latin typeface="Times New Roman" pitchFamily="18" charset="0"/>
                <a:cs typeface="Times New Roman" pitchFamily="18" charset="0"/>
              </a:rPr>
              <a:t> </a:t>
            </a:r>
            <a:r>
              <a:rPr lang="en-US" altLang="zh-TW" sz="2000" dirty="0" smtClean="0">
                <a:solidFill>
                  <a:schemeClr val="tx1"/>
                </a:solidFill>
                <a:latin typeface="Times New Roman" pitchFamily="18" charset="0"/>
                <a:cs typeface="Times New Roman" pitchFamily="18" charset="0"/>
              </a:rPr>
              <a:t>…</a:t>
            </a:r>
            <a:r>
              <a:rPr lang="en-US" sz="2000" dirty="0" smtClean="0">
                <a:solidFill>
                  <a:schemeClr val="tx1"/>
                </a:solidFill>
                <a:latin typeface="Times New Roman" pitchFamily="18" charset="0"/>
                <a:cs typeface="Times New Roman" pitchFamily="18" charset="0"/>
              </a:rPr>
              <a:t>a </a:t>
            </a:r>
            <a:r>
              <a:rPr lang="en-US" sz="2000" dirty="0">
                <a:solidFill>
                  <a:schemeClr val="tx1"/>
                </a:solidFill>
                <a:latin typeface="Times New Roman" pitchFamily="18" charset="0"/>
                <a:cs typeface="Times New Roman" pitchFamily="18" charset="0"/>
              </a:rPr>
              <a:t>necessary vehicle to catch up with the West - its technology and commercial </a:t>
            </a:r>
            <a:r>
              <a:rPr lang="en-US" sz="2000" dirty="0" smtClean="0">
                <a:solidFill>
                  <a:schemeClr val="tx1"/>
                </a:solidFill>
                <a:latin typeface="Times New Roman" pitchFamily="18" charset="0"/>
                <a:cs typeface="Times New Roman" pitchFamily="18" charset="0"/>
              </a:rPr>
              <a:t>expansion.</a:t>
            </a:r>
          </a:p>
          <a:p>
            <a:r>
              <a:rPr lang="en-US" sz="2000" dirty="0">
                <a:latin typeface="Times New Roman" pitchFamily="18" charset="0"/>
                <a:cs typeface="Times New Roman" pitchFamily="18" charset="0"/>
              </a:rPr>
              <a:t>T</a:t>
            </a:r>
            <a:r>
              <a:rPr lang="en-US" sz="2000" dirty="0" smtClean="0">
                <a:solidFill>
                  <a:schemeClr val="tx1"/>
                </a:solidFill>
                <a:latin typeface="Times New Roman" pitchFamily="18" charset="0"/>
                <a:cs typeface="Times New Roman" pitchFamily="18" charset="0"/>
              </a:rPr>
              <a:t>here </a:t>
            </a:r>
            <a:r>
              <a:rPr lang="en-US" sz="2000" dirty="0">
                <a:solidFill>
                  <a:schemeClr val="tx1"/>
                </a:solidFill>
                <a:latin typeface="Times New Roman" pitchFamily="18" charset="0"/>
                <a:cs typeface="Times New Roman" pitchFamily="18" charset="0"/>
              </a:rPr>
              <a:t>have been times in which English has been seen as representative of a </a:t>
            </a:r>
            <a:r>
              <a:rPr lang="en-US" sz="2000" dirty="0">
                <a:solidFill>
                  <a:schemeClr val="bg1">
                    <a:lumMod val="40000"/>
                    <a:lumOff val="60000"/>
                  </a:schemeClr>
                </a:solidFill>
                <a:latin typeface="Times New Roman" pitchFamily="18" charset="0"/>
                <a:cs typeface="Times New Roman" pitchFamily="18" charset="0"/>
              </a:rPr>
              <a:t>threatening</a:t>
            </a:r>
            <a:r>
              <a:rPr lang="en-US" sz="2000" dirty="0">
                <a:solidFill>
                  <a:schemeClr val="tx1"/>
                </a:solidFill>
                <a:latin typeface="Times New Roman" pitchFamily="18" charset="0"/>
                <a:cs typeface="Times New Roman" pitchFamily="18" charset="0"/>
              </a:rPr>
              <a:t> form of globalization, as in the militaristic thinking of the 1930s, and of </a:t>
            </a:r>
            <a:r>
              <a:rPr lang="en-US" sz="2000" dirty="0">
                <a:solidFill>
                  <a:schemeClr val="bg1">
                    <a:lumMod val="40000"/>
                    <a:lumOff val="60000"/>
                  </a:schemeClr>
                </a:solidFill>
                <a:latin typeface="Times New Roman" pitchFamily="18" charset="0"/>
                <a:cs typeface="Times New Roman" pitchFamily="18" charset="0"/>
              </a:rPr>
              <a:t>beneficial</a:t>
            </a:r>
            <a:r>
              <a:rPr lang="en-US" sz="2000" dirty="0">
                <a:solidFill>
                  <a:schemeClr val="tx1"/>
                </a:solidFill>
                <a:latin typeface="Times New Roman" pitchFamily="18" charset="0"/>
                <a:cs typeface="Times New Roman" pitchFamily="18" charset="0"/>
              </a:rPr>
              <a:t> globalization, as in the Meiji Era, Showa Era and the current Heisei Era. </a:t>
            </a:r>
            <a:endParaRPr lang="en-US" sz="2000" dirty="0" smtClean="0">
              <a:solidFill>
                <a:schemeClr val="tx1"/>
              </a:solidFill>
              <a:latin typeface="Times New Roman" pitchFamily="18" charset="0"/>
              <a:cs typeface="Times New Roman" pitchFamily="18" charset="0"/>
            </a:endParaRPr>
          </a:p>
          <a:p>
            <a:r>
              <a:rPr lang="en-US" sz="2000" dirty="0" smtClean="0">
                <a:solidFill>
                  <a:schemeClr val="tx1"/>
                </a:solidFill>
                <a:latin typeface="Times New Roman" pitchFamily="18" charset="0"/>
                <a:cs typeface="Times New Roman" pitchFamily="18" charset="0"/>
              </a:rPr>
              <a:t>In </a:t>
            </a:r>
            <a:r>
              <a:rPr lang="en-US" sz="2000" dirty="0">
                <a:solidFill>
                  <a:schemeClr val="tx1"/>
                </a:solidFill>
                <a:latin typeface="Times New Roman" pitchFamily="18" charset="0"/>
                <a:cs typeface="Times New Roman" pitchFamily="18" charset="0"/>
              </a:rPr>
              <a:t>brief, English is, and has been, seen as the face of the outside world</a:t>
            </a:r>
            <a:r>
              <a:rPr lang="en-US" sz="2000" dirty="0" smtClean="0">
                <a:solidFill>
                  <a:schemeClr val="tx1"/>
                </a:solidFill>
                <a:latin typeface="Times New Roman" pitchFamily="18" charset="0"/>
                <a:cs typeface="Times New Roman" pitchFamily="18" charset="0"/>
              </a:rPr>
              <a:t>.</a:t>
            </a:r>
            <a:endParaRPr lang="en-US" dirty="0" smtClean="0">
              <a:solidFill>
                <a:schemeClr val="tx1"/>
              </a:solidFill>
              <a:latin typeface="+mn-lt"/>
              <a:ea typeface="+mn-ea"/>
              <a:cs typeface="+mn-cs"/>
            </a:endParaRPr>
          </a:p>
        </p:txBody>
      </p:sp>
      <p:sp>
        <p:nvSpPr>
          <p:cNvPr id="4" name="文字方塊 3"/>
          <p:cNvSpPr txBox="1"/>
          <p:nvPr/>
        </p:nvSpPr>
        <p:spPr>
          <a:xfrm>
            <a:off x="857224" y="500042"/>
            <a:ext cx="1428760" cy="646331"/>
          </a:xfrm>
          <a:prstGeom prst="rect">
            <a:avLst/>
          </a:prstGeom>
          <a:noFill/>
        </p:spPr>
        <p:txBody>
          <a:bodyPr wrap="square" rtlCol="0">
            <a:spAutoFit/>
          </a:bodyPr>
          <a:lstStyle/>
          <a:p>
            <a:r>
              <a:rPr lang="en-US" altLang="zh-TW" sz="3600" dirty="0" smtClean="0">
                <a:latin typeface="Times New Roman" pitchFamily="18" charset="0"/>
                <a:cs typeface="Times New Roman" pitchFamily="18" charset="0"/>
              </a:rPr>
              <a:t>Japan</a:t>
            </a:r>
            <a:endParaRPr lang="zh-TW" alt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52400" y="1600200"/>
            <a:ext cx="8991600" cy="990600"/>
          </a:xfrm>
        </p:spPr>
        <p:txBody>
          <a:bodyPr/>
          <a:lstStyle/>
          <a:p>
            <a:r>
              <a:rPr lang="en-US" sz="2400" dirty="0" smtClean="0">
                <a:solidFill>
                  <a:srgbClr val="002060"/>
                </a:solidFill>
                <a:latin typeface="Times New Roman" pitchFamily="18" charset="0"/>
                <a:cs typeface="Times New Roman" pitchFamily="18" charset="0"/>
              </a:rPr>
              <a:t>Japan </a:t>
            </a:r>
            <a:r>
              <a:rPr lang="en-US" sz="2400" dirty="0" smtClean="0">
                <a:solidFill>
                  <a:schemeClr val="tx2"/>
                </a:solidFill>
                <a:latin typeface="Times New Roman" pitchFamily="18" charset="0"/>
                <a:cs typeface="Times New Roman" pitchFamily="18" charset="0"/>
              </a:rPr>
              <a:t>Ministry </a:t>
            </a:r>
            <a:r>
              <a:rPr lang="en-US" sz="2400" dirty="0">
                <a:solidFill>
                  <a:schemeClr val="tx2"/>
                </a:solidFill>
                <a:latin typeface="Times New Roman" pitchFamily="18" charset="0"/>
                <a:cs typeface="Times New Roman" pitchFamily="18" charset="0"/>
              </a:rPr>
              <a:t>of Education, Culture, Sports, Science and </a:t>
            </a:r>
            <a:r>
              <a:rPr lang="en-US" sz="2400" dirty="0" smtClean="0">
                <a:solidFill>
                  <a:schemeClr val="tx2"/>
                </a:solidFill>
                <a:latin typeface="Times New Roman" pitchFamily="18" charset="0"/>
                <a:cs typeface="Times New Roman" pitchFamily="18" charset="0"/>
              </a:rPr>
              <a:t>Technology (2003) </a:t>
            </a:r>
            <a:r>
              <a:rPr lang="en-US" sz="2400" dirty="0">
                <a:solidFill>
                  <a:schemeClr val="tx2"/>
                </a:solidFill>
                <a:latin typeface="Times New Roman" pitchFamily="18" charset="0"/>
                <a:cs typeface="Times New Roman" pitchFamily="18" charset="0"/>
              </a:rPr>
              <a:t>Action Plan to Cultivate “Japanese with English Abilities”</a:t>
            </a:r>
            <a:endParaRPr lang="zh-TW" altLang="en-US" sz="2400" dirty="0">
              <a:latin typeface="Times New Roman" pitchFamily="18" charset="0"/>
              <a:cs typeface="Times New Roman" pitchFamily="18" charset="0"/>
            </a:endParaRPr>
          </a:p>
        </p:txBody>
      </p:sp>
      <p:sp>
        <p:nvSpPr>
          <p:cNvPr id="3" name="內容版面配置區 2"/>
          <p:cNvSpPr>
            <a:spLocks noGrp="1"/>
          </p:cNvSpPr>
          <p:nvPr>
            <p:ph idx="1"/>
          </p:nvPr>
        </p:nvSpPr>
        <p:spPr/>
        <p:txBody>
          <a:bodyPr/>
          <a:lstStyle/>
          <a:p>
            <a:r>
              <a:rPr lang="en-US" sz="1800" dirty="0">
                <a:solidFill>
                  <a:schemeClr val="tx1"/>
                </a:solidFill>
                <a:latin typeface="Times New Roman" pitchFamily="18" charset="0"/>
                <a:cs typeface="Times New Roman" pitchFamily="18" charset="0"/>
              </a:rPr>
              <a:t>Cultivating “</a:t>
            </a:r>
            <a:r>
              <a:rPr lang="en-US" sz="1800" dirty="0">
                <a:solidFill>
                  <a:schemeClr val="bg1">
                    <a:lumMod val="60000"/>
                    <a:lumOff val="40000"/>
                  </a:schemeClr>
                </a:solidFill>
                <a:latin typeface="Times New Roman" pitchFamily="18" charset="0"/>
                <a:cs typeface="Times New Roman" pitchFamily="18" charset="0"/>
              </a:rPr>
              <a:t>Japanese with English Abilities</a:t>
            </a:r>
            <a:r>
              <a:rPr lang="en-US" sz="1800" dirty="0">
                <a:solidFill>
                  <a:schemeClr val="tx1"/>
                </a:solidFill>
                <a:latin typeface="Times New Roman" pitchFamily="18" charset="0"/>
                <a:cs typeface="Times New Roman" pitchFamily="18" charset="0"/>
              </a:rPr>
              <a:t>” is an extremely important issue for the future of our children and for the further development of our country. However, this issue will only be resolved when the relevant parties related to English education (such as relevant personnel in national, public, and private elementary, junior high, senior high schools, and universities as well as relevant personnel in local municipal bodies) seek to realize this goal by making improvements to the system from their respective </a:t>
            </a:r>
            <a:r>
              <a:rPr lang="en-US" sz="1800" dirty="0" smtClean="0">
                <a:solidFill>
                  <a:schemeClr val="tx1"/>
                </a:solidFill>
                <a:latin typeface="Times New Roman" pitchFamily="18" charset="0"/>
                <a:cs typeface="Times New Roman" pitchFamily="18" charset="0"/>
              </a:rPr>
              <a:t>positions. </a:t>
            </a:r>
          </a:p>
          <a:p>
            <a:r>
              <a:rPr lang="en-US" sz="1800" dirty="0">
                <a:solidFill>
                  <a:schemeClr val="tx1"/>
                </a:solidFill>
                <a:latin typeface="Times New Roman" pitchFamily="18" charset="0"/>
                <a:cs typeface="Times New Roman" pitchFamily="18" charset="0"/>
              </a:rPr>
              <a:t>By 2005, a total of 100 schools will be designated </a:t>
            </a:r>
            <a:r>
              <a:rPr lang="en-US" sz="1800" dirty="0">
                <a:solidFill>
                  <a:srgbClr val="002060"/>
                </a:solidFill>
                <a:latin typeface="Times New Roman" pitchFamily="18" charset="0"/>
                <a:cs typeface="Times New Roman" pitchFamily="18" charset="0"/>
              </a:rPr>
              <a:t>as</a:t>
            </a:r>
            <a:r>
              <a:rPr lang="en-US" sz="1800" dirty="0">
                <a:solidFill>
                  <a:schemeClr val="bg1">
                    <a:lumMod val="60000"/>
                    <a:lumOff val="40000"/>
                  </a:schemeClr>
                </a:solidFill>
                <a:latin typeface="Times New Roman" pitchFamily="18" charset="0"/>
                <a:cs typeface="Times New Roman" pitchFamily="18" charset="0"/>
              </a:rPr>
              <a:t> Super English Language High </a:t>
            </a:r>
            <a:r>
              <a:rPr lang="en-US" sz="1800" dirty="0" smtClean="0">
                <a:solidFill>
                  <a:schemeClr val="bg1">
                    <a:lumMod val="60000"/>
                    <a:lumOff val="40000"/>
                  </a:schemeClr>
                </a:solidFill>
                <a:latin typeface="Times New Roman" pitchFamily="18" charset="0"/>
                <a:cs typeface="Times New Roman" pitchFamily="18" charset="0"/>
              </a:rPr>
              <a:t>Schools</a:t>
            </a:r>
            <a:r>
              <a:rPr lang="en-US" sz="1800" dirty="0" smtClean="0">
                <a:solidFill>
                  <a:schemeClr val="tx1"/>
                </a:solidFill>
                <a:latin typeface="Times New Roman" pitchFamily="18" charset="0"/>
                <a:cs typeface="Times New Roman" pitchFamily="18" charset="0"/>
              </a:rPr>
              <a:t>. </a:t>
            </a:r>
            <a:r>
              <a:rPr lang="en-US" sz="1800" dirty="0">
                <a:solidFill>
                  <a:schemeClr val="tx1"/>
                </a:solidFill>
                <a:latin typeface="Times New Roman" pitchFamily="18" charset="0"/>
                <a:cs typeface="Times New Roman" pitchFamily="18" charset="0"/>
              </a:rPr>
              <a:t>Innovative English education will be promoted at senior high schools and unified secondary schools.</a:t>
            </a:r>
            <a:endParaRPr lang="en-US" sz="1800" dirty="0" smtClean="0">
              <a:solidFill>
                <a:schemeClr val="tx1"/>
              </a:solidFill>
              <a:latin typeface="Times New Roman" pitchFamily="18" charset="0"/>
              <a:cs typeface="Times New Roman" pitchFamily="18" charset="0"/>
            </a:endParaRPr>
          </a:p>
          <a:p>
            <a:r>
              <a:rPr lang="en-US" sz="1800" dirty="0">
                <a:solidFill>
                  <a:schemeClr val="tx1"/>
                </a:solidFill>
                <a:latin typeface="Times New Roman" pitchFamily="18" charset="0"/>
                <a:cs typeface="Times New Roman" pitchFamily="18" charset="0"/>
              </a:rPr>
              <a:t>At </a:t>
            </a:r>
            <a:r>
              <a:rPr lang="en-US" sz="1800" dirty="0">
                <a:solidFill>
                  <a:schemeClr val="bg1">
                    <a:lumMod val="60000"/>
                    <a:lumOff val="40000"/>
                  </a:schemeClr>
                </a:solidFill>
                <a:latin typeface="Times New Roman" pitchFamily="18" charset="0"/>
                <a:cs typeface="Times New Roman" pitchFamily="18" charset="0"/>
              </a:rPr>
              <a:t>elementary</a:t>
            </a:r>
            <a:r>
              <a:rPr lang="en-US" sz="1800" dirty="0">
                <a:solidFill>
                  <a:schemeClr val="tx1"/>
                </a:solidFill>
                <a:latin typeface="Times New Roman" pitchFamily="18" charset="0"/>
                <a:cs typeface="Times New Roman" pitchFamily="18" charset="0"/>
              </a:rPr>
              <a:t> schools where English conversation activities take place in the Period for Integrated Study, approximately 1/3 of these sessions will be guided by personnel such as </a:t>
            </a:r>
            <a:r>
              <a:rPr lang="en-US" sz="1800" dirty="0">
                <a:solidFill>
                  <a:schemeClr val="bg1">
                    <a:lumMod val="60000"/>
                    <a:lumOff val="40000"/>
                  </a:schemeClr>
                </a:solidFill>
                <a:latin typeface="Times New Roman" pitchFamily="18" charset="0"/>
                <a:cs typeface="Times New Roman" pitchFamily="18" charset="0"/>
              </a:rPr>
              <a:t>foreign teachers</a:t>
            </a:r>
            <a:r>
              <a:rPr lang="en-US" sz="1800" dirty="0">
                <a:solidFill>
                  <a:schemeClr val="tx1"/>
                </a:solidFill>
                <a:latin typeface="Times New Roman" pitchFamily="18" charset="0"/>
                <a:cs typeface="Times New Roman" pitchFamily="18" charset="0"/>
              </a:rPr>
              <a:t>, those who are proficient in English and junior high school English teachers.</a:t>
            </a:r>
            <a:endParaRPr lang="zh-TW" alt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57224" y="285728"/>
            <a:ext cx="2928958" cy="990600"/>
          </a:xfrm>
        </p:spPr>
        <p:txBody>
          <a:bodyPr/>
          <a:lstStyle/>
          <a:p>
            <a:endParaRPr lang="zh-TW" altLang="en-US" dirty="0"/>
          </a:p>
        </p:txBody>
      </p:sp>
      <p:sp>
        <p:nvSpPr>
          <p:cNvPr id="3" name="內容版面配置區 2"/>
          <p:cNvSpPr>
            <a:spLocks noGrp="1"/>
          </p:cNvSpPr>
          <p:nvPr>
            <p:ph idx="1"/>
          </p:nvPr>
        </p:nvSpPr>
        <p:spPr>
          <a:xfrm>
            <a:off x="428596" y="1928802"/>
            <a:ext cx="8486804" cy="4319598"/>
          </a:xfrm>
        </p:spPr>
        <p:txBody>
          <a:bodyPr/>
          <a:lstStyle/>
          <a:p>
            <a:r>
              <a:rPr lang="en-US" sz="2000" dirty="0">
                <a:solidFill>
                  <a:schemeClr val="tx1"/>
                </a:solidFill>
                <a:latin typeface="Times New Roman" pitchFamily="18" charset="0"/>
                <a:cs typeface="Times New Roman" pitchFamily="18" charset="0"/>
              </a:rPr>
              <a:t>The acquisition of English is greatly related to students’ abilities in their </a:t>
            </a:r>
            <a:r>
              <a:rPr lang="en-US" sz="2000" dirty="0">
                <a:solidFill>
                  <a:schemeClr val="bg1">
                    <a:lumMod val="40000"/>
                    <a:lumOff val="60000"/>
                  </a:schemeClr>
                </a:solidFill>
                <a:latin typeface="Times New Roman" pitchFamily="18" charset="0"/>
                <a:cs typeface="Times New Roman" pitchFamily="18" charset="0"/>
              </a:rPr>
              <a:t>mother tongue</a:t>
            </a:r>
            <a:r>
              <a:rPr lang="en-US" sz="2000" dirty="0">
                <a:solidFill>
                  <a:schemeClr val="tx1"/>
                </a:solidFill>
                <a:latin typeface="Times New Roman" pitchFamily="18" charset="0"/>
                <a:cs typeface="Times New Roman" pitchFamily="18" charset="0"/>
              </a:rPr>
              <a:t>, Japanese. It is necessary to foster in students the ability to express appropriately and understand accurately the Japanese language and to enhance communication abilities in Japanese in order to cultivate communication abilities in English</a:t>
            </a:r>
            <a:r>
              <a:rPr lang="en-US" sz="2000" dirty="0" smtClean="0">
                <a:solidFill>
                  <a:schemeClr val="tx1"/>
                </a:solidFill>
                <a:latin typeface="Times New Roman" pitchFamily="18" charset="0"/>
                <a:cs typeface="Times New Roman" pitchFamily="18" charset="0"/>
              </a:rPr>
              <a:t>.</a:t>
            </a:r>
          </a:p>
          <a:p>
            <a:endParaRPr lang="en-US" sz="2000" dirty="0" smtClean="0">
              <a:solidFill>
                <a:schemeClr val="tx1"/>
              </a:solidFill>
              <a:latin typeface="Times New Roman" pitchFamily="18" charset="0"/>
              <a:cs typeface="Times New Roman" pitchFamily="18" charset="0"/>
            </a:endParaRPr>
          </a:p>
          <a:p>
            <a:r>
              <a:rPr lang="en-US" sz="2000" dirty="0" smtClean="0">
                <a:latin typeface="Times New Roman" pitchFamily="18" charset="0"/>
                <a:cs typeface="Times New Roman" pitchFamily="18" charset="0"/>
              </a:rPr>
              <a:t>I</a:t>
            </a:r>
            <a:r>
              <a:rPr lang="en-US" sz="2000" dirty="0" smtClean="0">
                <a:solidFill>
                  <a:schemeClr val="tx1"/>
                </a:solidFill>
                <a:latin typeface="Times New Roman" pitchFamily="18" charset="0"/>
                <a:cs typeface="Times New Roman" pitchFamily="18" charset="0"/>
              </a:rPr>
              <a:t>n </a:t>
            </a:r>
            <a:r>
              <a:rPr lang="en-US" sz="2000" dirty="0">
                <a:solidFill>
                  <a:schemeClr val="tx1"/>
                </a:solidFill>
                <a:latin typeface="Times New Roman" pitchFamily="18" charset="0"/>
                <a:cs typeface="Times New Roman" pitchFamily="18" charset="0"/>
              </a:rPr>
              <a:t>order to foster Japanese people rich in humanity with an awareness of society, who will live as members of an international society, it is important to enhance students’ </a:t>
            </a:r>
            <a:r>
              <a:rPr lang="en-US" sz="2000" dirty="0">
                <a:solidFill>
                  <a:schemeClr val="bg1">
                    <a:lumMod val="40000"/>
                    <a:lumOff val="60000"/>
                  </a:schemeClr>
                </a:solidFill>
                <a:latin typeface="Times New Roman" pitchFamily="18" charset="0"/>
                <a:cs typeface="Times New Roman" pitchFamily="18" charset="0"/>
              </a:rPr>
              <a:t>thinking ability</a:t>
            </a:r>
            <a:r>
              <a:rPr lang="en-US" sz="2000" dirty="0">
                <a:solidFill>
                  <a:schemeClr val="tx1"/>
                </a:solidFill>
                <a:latin typeface="Times New Roman" pitchFamily="18" charset="0"/>
                <a:cs typeface="Times New Roman" pitchFamily="18" charset="0"/>
              </a:rPr>
              <a:t>, foster students’ strength of expression and sense of language, deepen their interest in the Japanese language, and nurture an attitude of </a:t>
            </a:r>
            <a:r>
              <a:rPr lang="en-US" sz="2000" dirty="0">
                <a:solidFill>
                  <a:schemeClr val="bg1">
                    <a:lumMod val="40000"/>
                    <a:lumOff val="60000"/>
                  </a:schemeClr>
                </a:solidFill>
                <a:latin typeface="Times New Roman" pitchFamily="18" charset="0"/>
                <a:cs typeface="Times New Roman" pitchFamily="18" charset="0"/>
              </a:rPr>
              <a:t>respect for the Japanese language</a:t>
            </a:r>
            <a:r>
              <a:rPr lang="en-US" sz="2000" dirty="0">
                <a:solidFill>
                  <a:schemeClr val="tx1"/>
                </a:solidFill>
                <a:latin typeface="+mn-lt"/>
                <a:ea typeface="+mn-ea"/>
                <a:cs typeface="+mn-cs"/>
              </a:rPr>
              <a:t>.</a:t>
            </a:r>
            <a:endParaRPr lang="zh-TW" alt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52400" y="1600200"/>
            <a:ext cx="8763000" cy="685792"/>
          </a:xfrm>
        </p:spPr>
        <p:txBody>
          <a:bodyPr/>
          <a:lstStyle/>
          <a:p>
            <a:r>
              <a:rPr lang="en-US" altLang="zh-TW" sz="2400" dirty="0" err="1">
                <a:solidFill>
                  <a:schemeClr val="tx2"/>
                </a:solidFill>
                <a:latin typeface="Times New Roman" pitchFamily="18" charset="0"/>
                <a:cs typeface="Times New Roman" pitchFamily="18" charset="0"/>
              </a:rPr>
              <a:t>Cheah</a:t>
            </a:r>
            <a:r>
              <a:rPr lang="en-US" altLang="zh-TW" sz="2400" dirty="0">
                <a:solidFill>
                  <a:schemeClr val="tx2"/>
                </a:solidFill>
                <a:latin typeface="Times New Roman" pitchFamily="18" charset="0"/>
                <a:cs typeface="Times New Roman" pitchFamily="18" charset="0"/>
              </a:rPr>
              <a:t> Yin </a:t>
            </a:r>
            <a:r>
              <a:rPr lang="en-US" altLang="zh-TW" sz="2400" dirty="0" err="1" smtClean="0">
                <a:solidFill>
                  <a:schemeClr val="tx2"/>
                </a:solidFill>
                <a:latin typeface="Times New Roman" pitchFamily="18" charset="0"/>
                <a:cs typeface="Times New Roman" pitchFamily="18" charset="0"/>
              </a:rPr>
              <a:t>Mee</a:t>
            </a:r>
            <a:r>
              <a:rPr lang="en-US" altLang="zh-TW" sz="2400" dirty="0" smtClean="0">
                <a:solidFill>
                  <a:schemeClr val="tx2"/>
                </a:solidFill>
                <a:latin typeface="Times New Roman" pitchFamily="18" charset="0"/>
                <a:cs typeface="Times New Roman" pitchFamily="18" charset="0"/>
              </a:rPr>
              <a:t> (2002) </a:t>
            </a:r>
            <a:r>
              <a:rPr lang="en-US" altLang="zh-TW" sz="2400" i="1" dirty="0" smtClean="0">
                <a:solidFill>
                  <a:schemeClr val="tx2"/>
                </a:solidFill>
                <a:latin typeface="Times New Roman" pitchFamily="18" charset="0"/>
                <a:cs typeface="Times New Roman" pitchFamily="18" charset="0"/>
              </a:rPr>
              <a:t>Asia </a:t>
            </a:r>
            <a:r>
              <a:rPr lang="en-US" altLang="zh-TW" sz="2400" i="1" dirty="0">
                <a:solidFill>
                  <a:schemeClr val="tx2"/>
                </a:solidFill>
                <a:latin typeface="Times New Roman" pitchFamily="18" charset="0"/>
                <a:cs typeface="Times New Roman" pitchFamily="18" charset="0"/>
              </a:rPr>
              <a:t>Pacific Journal of </a:t>
            </a:r>
            <a:r>
              <a:rPr lang="en-US" altLang="zh-TW" sz="2400" i="1" dirty="0" smtClean="0">
                <a:solidFill>
                  <a:schemeClr val="tx2"/>
                </a:solidFill>
                <a:latin typeface="Times New Roman" pitchFamily="18" charset="0"/>
                <a:cs typeface="Times New Roman" pitchFamily="18" charset="0"/>
              </a:rPr>
              <a:t>Education</a:t>
            </a:r>
            <a:r>
              <a:rPr lang="en-US" altLang="zh-TW" sz="2400" dirty="0" smtClean="0">
                <a:solidFill>
                  <a:schemeClr val="tx2"/>
                </a:solidFill>
                <a:latin typeface="Times New Roman" pitchFamily="18" charset="0"/>
                <a:cs typeface="Times New Roman" pitchFamily="18" charset="0"/>
              </a:rPr>
              <a:t/>
            </a:r>
            <a:br>
              <a:rPr lang="en-US" altLang="zh-TW" sz="2400" dirty="0" smtClean="0">
                <a:solidFill>
                  <a:schemeClr val="tx2"/>
                </a:solidFill>
                <a:latin typeface="Times New Roman" pitchFamily="18" charset="0"/>
                <a:cs typeface="Times New Roman" pitchFamily="18" charset="0"/>
              </a:rPr>
            </a:br>
            <a:r>
              <a:rPr lang="en-US" altLang="zh-TW" sz="2400" dirty="0">
                <a:solidFill>
                  <a:schemeClr val="tx2"/>
                </a:solidFill>
                <a:latin typeface="+mj-lt"/>
                <a:ea typeface="+mj-ea"/>
                <a:cs typeface="+mj-cs"/>
              </a:rPr>
              <a:t> </a:t>
            </a:r>
            <a:r>
              <a:rPr lang="en-US" altLang="zh-TW" sz="2400" dirty="0">
                <a:solidFill>
                  <a:schemeClr val="tx2"/>
                </a:solidFill>
                <a:latin typeface="Times New Roman" pitchFamily="18" charset="0"/>
                <a:cs typeface="Times New Roman" pitchFamily="18" charset="0"/>
              </a:rPr>
              <a:t>English Language Teaching in </a:t>
            </a:r>
            <a:r>
              <a:rPr lang="en-US" altLang="zh-TW" sz="2400" dirty="0">
                <a:solidFill>
                  <a:srgbClr val="002060"/>
                </a:solidFill>
                <a:latin typeface="Times New Roman" pitchFamily="18" charset="0"/>
                <a:cs typeface="Times New Roman" pitchFamily="18" charset="0"/>
              </a:rPr>
              <a:t>Singapore</a:t>
            </a:r>
            <a:endParaRPr lang="zh-TW" altLang="en-US" sz="2400" dirty="0">
              <a:solidFill>
                <a:srgbClr val="002060"/>
              </a:solidFill>
              <a:latin typeface="Times New Roman" pitchFamily="18" charset="0"/>
              <a:cs typeface="Times New Roman" pitchFamily="18" charset="0"/>
            </a:endParaRPr>
          </a:p>
        </p:txBody>
      </p:sp>
      <p:sp>
        <p:nvSpPr>
          <p:cNvPr id="3" name="內容版面配置區 2"/>
          <p:cNvSpPr>
            <a:spLocks noGrp="1"/>
          </p:cNvSpPr>
          <p:nvPr>
            <p:ph idx="1"/>
          </p:nvPr>
        </p:nvSpPr>
        <p:spPr>
          <a:xfrm>
            <a:off x="152400" y="2428868"/>
            <a:ext cx="8763000" cy="4071966"/>
          </a:xfrm>
        </p:spPr>
        <p:txBody>
          <a:bodyPr/>
          <a:lstStyle/>
          <a:p>
            <a:r>
              <a:rPr lang="en-US" altLang="zh-TW" sz="2000" dirty="0">
                <a:solidFill>
                  <a:schemeClr val="tx1"/>
                </a:solidFill>
                <a:latin typeface="Times New Roman" pitchFamily="18" charset="0"/>
                <a:cs typeface="Times New Roman" pitchFamily="18" charset="0"/>
              </a:rPr>
              <a:t>The ELT situation in Singapore must be understood in the context of the </a:t>
            </a:r>
            <a:r>
              <a:rPr lang="en-US" altLang="zh-TW" sz="2000" dirty="0" smtClean="0">
                <a:solidFill>
                  <a:schemeClr val="tx1"/>
                </a:solidFill>
                <a:latin typeface="Times New Roman" pitchFamily="18" charset="0"/>
                <a:cs typeface="Times New Roman" pitchFamily="18" charset="0"/>
              </a:rPr>
              <a:t>overall language </a:t>
            </a:r>
            <a:r>
              <a:rPr lang="en-US" altLang="zh-TW" sz="2000" dirty="0">
                <a:solidFill>
                  <a:schemeClr val="tx1"/>
                </a:solidFill>
                <a:latin typeface="Times New Roman" pitchFamily="18" charset="0"/>
                <a:cs typeface="Times New Roman" pitchFamily="18" charset="0"/>
              </a:rPr>
              <a:t>education policy. </a:t>
            </a:r>
            <a:endParaRPr lang="en-US" altLang="zh-TW" sz="2000" dirty="0" smtClean="0">
              <a:solidFill>
                <a:schemeClr val="tx1"/>
              </a:solidFill>
              <a:latin typeface="Times New Roman" pitchFamily="18" charset="0"/>
              <a:cs typeface="Times New Roman" pitchFamily="18" charset="0"/>
            </a:endParaRPr>
          </a:p>
          <a:p>
            <a:r>
              <a:rPr lang="en-US" altLang="zh-TW" sz="2000" dirty="0" smtClean="0">
                <a:solidFill>
                  <a:schemeClr val="bg1">
                    <a:lumMod val="60000"/>
                    <a:lumOff val="40000"/>
                  </a:schemeClr>
                </a:solidFill>
                <a:latin typeface="Times New Roman" pitchFamily="18" charset="0"/>
                <a:cs typeface="Times New Roman" pitchFamily="18" charset="0"/>
              </a:rPr>
              <a:t>Four </a:t>
            </a:r>
            <a:r>
              <a:rPr lang="en-US" altLang="zh-TW" sz="2000" dirty="0">
                <a:solidFill>
                  <a:schemeClr val="bg1">
                    <a:lumMod val="60000"/>
                    <a:lumOff val="40000"/>
                  </a:schemeClr>
                </a:solidFill>
                <a:latin typeface="Times New Roman" pitchFamily="18" charset="0"/>
                <a:cs typeface="Times New Roman" pitchFamily="18" charset="0"/>
              </a:rPr>
              <a:t>official languages </a:t>
            </a:r>
            <a:r>
              <a:rPr lang="en-US" altLang="zh-TW" sz="2000" dirty="0">
                <a:solidFill>
                  <a:schemeClr val="tx1"/>
                </a:solidFill>
                <a:latin typeface="Times New Roman" pitchFamily="18" charset="0"/>
                <a:cs typeface="Times New Roman" pitchFamily="18" charset="0"/>
              </a:rPr>
              <a:t>are used, and three of </a:t>
            </a:r>
            <a:r>
              <a:rPr lang="en-US" altLang="zh-TW" sz="2000" dirty="0" smtClean="0">
                <a:solidFill>
                  <a:schemeClr val="tx1"/>
                </a:solidFill>
                <a:latin typeface="Times New Roman" pitchFamily="18" charset="0"/>
                <a:cs typeface="Times New Roman" pitchFamily="18" charset="0"/>
              </a:rPr>
              <a:t>them (Mandarin </a:t>
            </a:r>
            <a:r>
              <a:rPr lang="en-US" altLang="zh-TW" sz="2000" dirty="0">
                <a:solidFill>
                  <a:schemeClr val="tx1"/>
                </a:solidFill>
                <a:latin typeface="Times New Roman" pitchFamily="18" charset="0"/>
                <a:cs typeface="Times New Roman" pitchFamily="18" charset="0"/>
              </a:rPr>
              <a:t>Chinese, Tamil and Malay) represent the ethnic diversity here, </a:t>
            </a:r>
            <a:r>
              <a:rPr lang="en-US" altLang="zh-TW" sz="2000" dirty="0" smtClean="0">
                <a:solidFill>
                  <a:schemeClr val="tx1"/>
                </a:solidFill>
                <a:latin typeface="Times New Roman" pitchFamily="18" charset="0"/>
                <a:cs typeface="Times New Roman" pitchFamily="18" charset="0"/>
              </a:rPr>
              <a:t>while the </a:t>
            </a:r>
            <a:r>
              <a:rPr lang="en-US" altLang="zh-TW" sz="2000" dirty="0">
                <a:solidFill>
                  <a:schemeClr val="tx1"/>
                </a:solidFill>
                <a:latin typeface="Times New Roman" pitchFamily="18" charset="0"/>
                <a:cs typeface="Times New Roman" pitchFamily="18" charset="0"/>
              </a:rPr>
              <a:t>fourth, English, is the working language, the language of trade, science </a:t>
            </a:r>
            <a:r>
              <a:rPr lang="en-US" altLang="zh-TW" sz="2000" dirty="0" smtClean="0">
                <a:solidFill>
                  <a:schemeClr val="tx1"/>
                </a:solidFill>
                <a:latin typeface="Times New Roman" pitchFamily="18" charset="0"/>
                <a:cs typeface="Times New Roman" pitchFamily="18" charset="0"/>
              </a:rPr>
              <a:t>and technology </a:t>
            </a:r>
            <a:r>
              <a:rPr lang="en-US" altLang="zh-TW" sz="2000" dirty="0">
                <a:solidFill>
                  <a:schemeClr val="tx1"/>
                </a:solidFill>
                <a:latin typeface="Times New Roman" pitchFamily="18" charset="0"/>
                <a:cs typeface="Times New Roman" pitchFamily="18" charset="0"/>
              </a:rPr>
              <a:t>and the medium of instruction in all </a:t>
            </a:r>
            <a:r>
              <a:rPr lang="en-US" altLang="zh-TW" sz="2000" dirty="0" smtClean="0">
                <a:solidFill>
                  <a:schemeClr val="tx1"/>
                </a:solidFill>
                <a:latin typeface="Times New Roman" pitchFamily="18" charset="0"/>
                <a:cs typeface="Times New Roman" pitchFamily="18" charset="0"/>
              </a:rPr>
              <a:t>schools.</a:t>
            </a:r>
          </a:p>
          <a:p>
            <a:r>
              <a:rPr lang="en-US" altLang="zh-TW" sz="2000" dirty="0" smtClean="0">
                <a:solidFill>
                  <a:schemeClr val="bg1">
                    <a:lumMod val="60000"/>
                    <a:lumOff val="40000"/>
                  </a:schemeClr>
                </a:solidFill>
                <a:latin typeface="Times New Roman" pitchFamily="18" charset="0"/>
                <a:cs typeface="Times New Roman" pitchFamily="18" charset="0"/>
              </a:rPr>
              <a:t>English </a:t>
            </a:r>
            <a:r>
              <a:rPr lang="en-US" altLang="zh-TW" sz="2000" dirty="0">
                <a:solidFill>
                  <a:schemeClr val="bg1">
                    <a:lumMod val="60000"/>
                    <a:lumOff val="40000"/>
                  </a:schemeClr>
                </a:solidFill>
                <a:latin typeface="Times New Roman" pitchFamily="18" charset="0"/>
                <a:cs typeface="Times New Roman" pitchFamily="18" charset="0"/>
              </a:rPr>
              <a:t>is therefore </a:t>
            </a:r>
            <a:r>
              <a:rPr lang="en-US" altLang="zh-TW" sz="2000" dirty="0" smtClean="0">
                <a:solidFill>
                  <a:schemeClr val="bg1">
                    <a:lumMod val="60000"/>
                    <a:lumOff val="40000"/>
                  </a:schemeClr>
                </a:solidFill>
                <a:latin typeface="Times New Roman" pitchFamily="18" charset="0"/>
                <a:cs typeface="Times New Roman" pitchFamily="18" charset="0"/>
              </a:rPr>
              <a:t>the first </a:t>
            </a:r>
            <a:r>
              <a:rPr lang="en-US" altLang="zh-TW" sz="2000" dirty="0">
                <a:solidFill>
                  <a:schemeClr val="bg1">
                    <a:lumMod val="60000"/>
                    <a:lumOff val="40000"/>
                  </a:schemeClr>
                </a:solidFill>
                <a:latin typeface="Times New Roman" pitchFamily="18" charset="0"/>
                <a:cs typeface="Times New Roman" pitchFamily="18" charset="0"/>
              </a:rPr>
              <a:t>language </a:t>
            </a:r>
            <a:r>
              <a:rPr lang="en-US" altLang="zh-TW" sz="2000" dirty="0">
                <a:solidFill>
                  <a:schemeClr val="tx1"/>
                </a:solidFill>
                <a:latin typeface="Times New Roman" pitchFamily="18" charset="0"/>
                <a:cs typeface="Times New Roman" pitchFamily="18" charset="0"/>
              </a:rPr>
              <a:t>(LI) by virtue of the fact that it is the first school language, </a:t>
            </a:r>
            <a:r>
              <a:rPr lang="en-US" altLang="zh-TW" sz="2000" dirty="0" smtClean="0">
                <a:solidFill>
                  <a:schemeClr val="tx1"/>
                </a:solidFill>
                <a:latin typeface="Times New Roman" pitchFamily="18" charset="0"/>
                <a:cs typeface="Times New Roman" pitchFamily="18" charset="0"/>
              </a:rPr>
              <a:t>while the </a:t>
            </a:r>
            <a:r>
              <a:rPr lang="en-US" altLang="zh-TW" sz="2000" dirty="0">
                <a:solidFill>
                  <a:schemeClr val="tx1"/>
                </a:solidFill>
                <a:latin typeface="Times New Roman" pitchFamily="18" charset="0"/>
                <a:cs typeface="Times New Roman" pitchFamily="18" charset="0"/>
              </a:rPr>
              <a:t>ethnic languages are the second languages (L2). </a:t>
            </a:r>
            <a:endParaRPr lang="en-US" altLang="zh-TW" sz="2000" dirty="0" smtClean="0">
              <a:solidFill>
                <a:schemeClr val="tx1"/>
              </a:solidFill>
              <a:latin typeface="Times New Roman" pitchFamily="18" charset="0"/>
              <a:cs typeface="Times New Roman" pitchFamily="18" charset="0"/>
            </a:endParaRPr>
          </a:p>
          <a:p>
            <a:r>
              <a:rPr lang="en-US" altLang="zh-TW" sz="2000" dirty="0" smtClean="0">
                <a:solidFill>
                  <a:schemeClr val="tx1"/>
                </a:solidFill>
                <a:latin typeface="Times New Roman" pitchFamily="18" charset="0"/>
                <a:cs typeface="Times New Roman" pitchFamily="18" charset="0"/>
              </a:rPr>
              <a:t>A </a:t>
            </a:r>
            <a:r>
              <a:rPr lang="en-US" altLang="zh-TW" sz="2000" dirty="0">
                <a:solidFill>
                  <a:schemeClr val="tx1"/>
                </a:solidFill>
                <a:latin typeface="Times New Roman" pitchFamily="18" charset="0"/>
                <a:cs typeface="Times New Roman" pitchFamily="18" charset="0"/>
              </a:rPr>
              <a:t>policy of equality for </a:t>
            </a:r>
            <a:r>
              <a:rPr lang="en-US" altLang="zh-TW" sz="2000" dirty="0" smtClean="0">
                <a:solidFill>
                  <a:schemeClr val="tx1"/>
                </a:solidFill>
                <a:latin typeface="Times New Roman" pitchFamily="18" charset="0"/>
                <a:cs typeface="Times New Roman" pitchFamily="18" charset="0"/>
              </a:rPr>
              <a:t>all languages </a:t>
            </a:r>
            <a:r>
              <a:rPr lang="en-US" altLang="zh-TW" sz="2000" dirty="0">
                <a:solidFill>
                  <a:schemeClr val="tx1"/>
                </a:solidFill>
                <a:latin typeface="Times New Roman" pitchFamily="18" charset="0"/>
                <a:cs typeface="Times New Roman" pitchFamily="18" charset="0"/>
              </a:rPr>
              <a:t>has been in place since 1956 but in schools, a bilingual policy </a:t>
            </a:r>
            <a:r>
              <a:rPr lang="en-US" altLang="zh-TW" sz="2000" dirty="0" err="1" smtClean="0">
                <a:solidFill>
                  <a:schemeClr val="tx1"/>
                </a:solidFill>
                <a:latin typeface="Times New Roman" pitchFamily="18" charset="0"/>
                <a:cs typeface="Times New Roman" pitchFamily="18" charset="0"/>
              </a:rPr>
              <a:t>emphasising</a:t>
            </a:r>
            <a:r>
              <a:rPr lang="en-US" altLang="zh-TW" sz="2000" dirty="0" smtClean="0">
                <a:latin typeface="Times New Roman" pitchFamily="18" charset="0"/>
                <a:cs typeface="Times New Roman" pitchFamily="18" charset="0"/>
              </a:rPr>
              <a:t> </a:t>
            </a:r>
            <a:r>
              <a:rPr lang="en-US" altLang="zh-TW" sz="2000" dirty="0" smtClean="0">
                <a:solidFill>
                  <a:schemeClr val="tx1"/>
                </a:solidFill>
                <a:latin typeface="Times New Roman" pitchFamily="18" charset="0"/>
                <a:cs typeface="Times New Roman" pitchFamily="18" charset="0"/>
              </a:rPr>
              <a:t>the </a:t>
            </a:r>
            <a:r>
              <a:rPr lang="en-US" altLang="zh-TW" sz="2000" dirty="0">
                <a:solidFill>
                  <a:schemeClr val="tx1"/>
                </a:solidFill>
                <a:latin typeface="Times New Roman" pitchFamily="18" charset="0"/>
                <a:cs typeface="Times New Roman" pitchFamily="18" charset="0"/>
              </a:rPr>
              <a:t>study of English and the mother tongues has led to an </a:t>
            </a:r>
            <a:r>
              <a:rPr lang="en-US" altLang="zh-TW" sz="2000" dirty="0" smtClean="0">
                <a:solidFill>
                  <a:schemeClr val="bg1">
                    <a:lumMod val="60000"/>
                    <a:lumOff val="40000"/>
                  </a:schemeClr>
                </a:solidFill>
                <a:latin typeface="Times New Roman" pitchFamily="18" charset="0"/>
                <a:cs typeface="Times New Roman" pitchFamily="18" charset="0"/>
              </a:rPr>
              <a:t>English-knowing bilingualism</a:t>
            </a:r>
            <a:r>
              <a:rPr lang="en-US" altLang="zh-TW" sz="2000" dirty="0" smtClean="0">
                <a:solidFill>
                  <a:schemeClr val="tx1"/>
                </a:solidFill>
                <a:latin typeface="Times New Roman" pitchFamily="18" charset="0"/>
                <a:cs typeface="Times New Roman" pitchFamily="18" charset="0"/>
              </a:rPr>
              <a:t>.</a:t>
            </a:r>
            <a:endParaRPr lang="zh-TW" altLang="en-US" sz="2000" dirty="0">
              <a:latin typeface="Times New Roman" pitchFamily="18" charset="0"/>
              <a:cs typeface="Times New Roman" pitchFamily="18" charset="0"/>
            </a:endParaRPr>
          </a:p>
        </p:txBody>
      </p:sp>
      <p:sp>
        <p:nvSpPr>
          <p:cNvPr id="4" name="文字方塊 3"/>
          <p:cNvSpPr txBox="1"/>
          <p:nvPr/>
        </p:nvSpPr>
        <p:spPr>
          <a:xfrm>
            <a:off x="571472" y="500042"/>
            <a:ext cx="2664996" cy="646331"/>
          </a:xfrm>
          <a:prstGeom prst="rect">
            <a:avLst/>
          </a:prstGeom>
          <a:noFill/>
        </p:spPr>
        <p:txBody>
          <a:bodyPr wrap="square" rtlCol="0">
            <a:spAutoFit/>
          </a:bodyPr>
          <a:lstStyle/>
          <a:p>
            <a:r>
              <a:rPr lang="en-US" altLang="zh-TW" sz="3600" dirty="0" smtClean="0">
                <a:latin typeface="Times New Roman" pitchFamily="18" charset="0"/>
                <a:cs typeface="Times New Roman" pitchFamily="18" charset="0"/>
              </a:rPr>
              <a:t>Singapore</a:t>
            </a:r>
            <a:endParaRPr lang="zh-TW" alt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01072115">
  <a:themeElements>
    <a:clrScheme name="Default Design 12">
      <a:dk1>
        <a:srgbClr val="003366"/>
      </a:dk1>
      <a:lt1>
        <a:srgbClr val="565400"/>
      </a:lt1>
      <a:dk2>
        <a:srgbClr val="993300"/>
      </a:dk2>
      <a:lt2>
        <a:srgbClr val="414C24"/>
      </a:lt2>
      <a:accent1>
        <a:srgbClr val="CCC692"/>
      </a:accent1>
      <a:accent2>
        <a:srgbClr val="949B01"/>
      </a:accent2>
      <a:accent3>
        <a:srgbClr val="CAADAA"/>
      </a:accent3>
      <a:accent4>
        <a:srgbClr val="484600"/>
      </a:accent4>
      <a:accent5>
        <a:srgbClr val="E2DFC7"/>
      </a:accent5>
      <a:accent6>
        <a:srgbClr val="868C01"/>
      </a:accent6>
      <a:hlink>
        <a:srgbClr val="E5F0B8"/>
      </a:hlink>
      <a:folHlink>
        <a:srgbClr val="FFE701"/>
      </a:folHlink>
    </a:clrScheme>
    <a:fontScheme name="Default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EFE8B5"/>
        </a:lt1>
        <a:dk2>
          <a:srgbClr val="000000"/>
        </a:dk2>
        <a:lt2>
          <a:srgbClr val="777777"/>
        </a:lt2>
        <a:accent1>
          <a:srgbClr val="E6E5CA"/>
        </a:accent1>
        <a:accent2>
          <a:srgbClr val="C6BA44"/>
        </a:accent2>
        <a:accent3>
          <a:srgbClr val="F6F2D7"/>
        </a:accent3>
        <a:accent4>
          <a:srgbClr val="000000"/>
        </a:accent4>
        <a:accent5>
          <a:srgbClr val="F0F0E1"/>
        </a:accent5>
        <a:accent6>
          <a:srgbClr val="B3A83D"/>
        </a:accent6>
        <a:hlink>
          <a:srgbClr val="CC4630"/>
        </a:hlink>
        <a:folHlink>
          <a:srgbClr val="FF99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FFFFFF"/>
        </a:folHlink>
      </a:clrScheme>
      <a:clrMap bg1="lt1" tx1="dk1" bg2="lt2" tx2="dk2" accent1="accent1" accent2="accent2" accent3="accent3" accent4="accent4" accent5="accent5" accent6="accent6" hlink="hlink" folHlink="folHlink"/>
    </a:extraClrScheme>
    <a:extraClrScheme>
      <a:clrScheme name="Default Design 3">
        <a:dk1>
          <a:srgbClr val="666633"/>
        </a:dk1>
        <a:lt1>
          <a:srgbClr val="FFFFFF"/>
        </a:lt1>
        <a:dk2>
          <a:srgbClr val="000000"/>
        </a:dk2>
        <a:lt2>
          <a:srgbClr val="808080"/>
        </a:lt2>
        <a:accent1>
          <a:srgbClr val="DDE5B9"/>
        </a:accent1>
        <a:accent2>
          <a:srgbClr val="333399"/>
        </a:accent2>
        <a:accent3>
          <a:srgbClr val="FFFFFF"/>
        </a:accent3>
        <a:accent4>
          <a:srgbClr val="56562A"/>
        </a:accent4>
        <a:accent5>
          <a:srgbClr val="EBF0D9"/>
        </a:accent5>
        <a:accent6>
          <a:srgbClr val="2D2D8A"/>
        </a:accent6>
        <a:hlink>
          <a:srgbClr val="8F9212"/>
        </a:hlink>
        <a:folHlink>
          <a:srgbClr val="666633"/>
        </a:folHlink>
      </a:clrScheme>
      <a:clrMap bg1="lt1" tx1="dk1" bg2="lt2" tx2="dk2" accent1="accent1" accent2="accent2" accent3="accent3" accent4="accent4" accent5="accent5" accent6="accent6" hlink="hlink" folHlink="folHlink"/>
    </a:extraClrScheme>
    <a:extraClrScheme>
      <a:clrScheme name="Default Design 4">
        <a:dk1>
          <a:srgbClr val="4A4925"/>
        </a:dk1>
        <a:lt1>
          <a:srgbClr val="53554B"/>
        </a:lt1>
        <a:dk2>
          <a:srgbClr val="D1D1CB"/>
        </a:dk2>
        <a:lt2>
          <a:srgbClr val="655F21"/>
        </a:lt2>
        <a:accent1>
          <a:srgbClr val="909082"/>
        </a:accent1>
        <a:accent2>
          <a:srgbClr val="809EA8"/>
        </a:accent2>
        <a:accent3>
          <a:srgbClr val="B3B4B1"/>
        </a:accent3>
        <a:accent4>
          <a:srgbClr val="3E3D1E"/>
        </a:accent4>
        <a:accent5>
          <a:srgbClr val="C6C6C1"/>
        </a:accent5>
        <a:accent6>
          <a:srgbClr val="738F98"/>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3F7DD"/>
        </a:lt1>
        <a:dk2>
          <a:srgbClr val="000000"/>
        </a:dk2>
        <a:lt2>
          <a:srgbClr val="969696"/>
        </a:lt2>
        <a:accent1>
          <a:srgbClr val="F1E3A7"/>
        </a:accent1>
        <a:accent2>
          <a:srgbClr val="B0BB47"/>
        </a:accent2>
        <a:accent3>
          <a:srgbClr val="F8FAEB"/>
        </a:accent3>
        <a:accent4>
          <a:srgbClr val="000000"/>
        </a:accent4>
        <a:accent5>
          <a:srgbClr val="F7EFD0"/>
        </a:accent5>
        <a:accent6>
          <a:srgbClr val="9FA93F"/>
        </a:accent6>
        <a:hlink>
          <a:srgbClr val="0094CC"/>
        </a:hlink>
        <a:folHlink>
          <a:srgbClr val="839216"/>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969696"/>
        </a:lt2>
        <a:accent1>
          <a:srgbClr val="DEC970"/>
        </a:accent1>
        <a:accent2>
          <a:srgbClr val="FF9966"/>
        </a:accent2>
        <a:accent3>
          <a:srgbClr val="FFFFFF"/>
        </a:accent3>
        <a:accent4>
          <a:srgbClr val="000000"/>
        </a:accent4>
        <a:accent5>
          <a:srgbClr val="ECE1BB"/>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7">
        <a:dk1>
          <a:srgbClr val="484600"/>
        </a:dk1>
        <a:lt1>
          <a:srgbClr val="C5AE6D"/>
        </a:lt1>
        <a:dk2>
          <a:srgbClr val="DFC08D"/>
        </a:dk2>
        <a:lt2>
          <a:srgbClr val="2D2015"/>
        </a:lt2>
        <a:accent1>
          <a:srgbClr val="A1A075"/>
        </a:accent1>
        <a:accent2>
          <a:srgbClr val="8F5F2F"/>
        </a:accent2>
        <a:accent3>
          <a:srgbClr val="DFD3BA"/>
        </a:accent3>
        <a:accent4>
          <a:srgbClr val="3C3A00"/>
        </a:accent4>
        <a:accent5>
          <a:srgbClr val="CDCDBD"/>
        </a:accent5>
        <a:accent6>
          <a:srgbClr val="81552A"/>
        </a:accent6>
        <a:hlink>
          <a:srgbClr val="F0D300"/>
        </a:hlink>
        <a:folHlink>
          <a:srgbClr val="424230"/>
        </a:folHlink>
      </a:clrScheme>
      <a:clrMap bg1="lt1" tx1="dk1" bg2="lt2" tx2="dk2" accent1="accent1" accent2="accent2" accent3="accent3" accent4="accent4" accent5="accent5" accent6="accent6" hlink="hlink" folHlink="folHlink"/>
    </a:extraClrScheme>
    <a:extraClrScheme>
      <a:clrScheme name="Default Design 8">
        <a:dk1>
          <a:srgbClr val="C3CD85"/>
        </a:dk1>
        <a:lt1>
          <a:srgbClr val="DCCD5E"/>
        </a:lt1>
        <a:dk2>
          <a:srgbClr val="800000"/>
        </a:dk2>
        <a:lt2>
          <a:srgbClr val="777777"/>
        </a:lt2>
        <a:accent1>
          <a:srgbClr val="E6E5CA"/>
        </a:accent1>
        <a:accent2>
          <a:srgbClr val="C6BA44"/>
        </a:accent2>
        <a:accent3>
          <a:srgbClr val="EBE3B6"/>
        </a:accent3>
        <a:accent4>
          <a:srgbClr val="A6AF71"/>
        </a:accent4>
        <a:accent5>
          <a:srgbClr val="F0F0E1"/>
        </a:accent5>
        <a:accent6>
          <a:srgbClr val="B3A83D"/>
        </a:accent6>
        <a:hlink>
          <a:srgbClr val="CC4630"/>
        </a:hlink>
        <a:folHlink>
          <a:srgbClr val="FF9900"/>
        </a:folHlink>
      </a:clrScheme>
      <a:clrMap bg1="lt1" tx1="dk1" bg2="lt2" tx2="dk2" accent1="accent1" accent2="accent2" accent3="accent3" accent4="accent4" accent5="accent5" accent6="accent6" hlink="hlink" folHlink="folHlink"/>
    </a:extraClrScheme>
    <a:extraClrScheme>
      <a:clrScheme name="Default Design 9">
        <a:dk1>
          <a:srgbClr val="C0BE7C"/>
        </a:dk1>
        <a:lt1>
          <a:srgbClr val="39381D"/>
        </a:lt1>
        <a:dk2>
          <a:srgbClr val="333300"/>
        </a:dk2>
        <a:lt2>
          <a:srgbClr val="663300"/>
        </a:lt2>
        <a:accent1>
          <a:srgbClr val="ADAC75"/>
        </a:accent1>
        <a:accent2>
          <a:srgbClr val="468A4B"/>
        </a:accent2>
        <a:accent3>
          <a:srgbClr val="ADADAA"/>
        </a:accent3>
        <a:accent4>
          <a:srgbClr val="2F2E17"/>
        </a:accent4>
        <a:accent5>
          <a:srgbClr val="D3D2BD"/>
        </a:accent5>
        <a:accent6>
          <a:srgbClr val="3F7D43"/>
        </a:accent6>
        <a:hlink>
          <a:srgbClr val="E8EFC9"/>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003366"/>
        </a:dk1>
        <a:lt1>
          <a:srgbClr val="808000"/>
        </a:lt1>
        <a:dk2>
          <a:srgbClr val="336600"/>
        </a:dk2>
        <a:lt2>
          <a:srgbClr val="6A5814"/>
        </a:lt2>
        <a:accent1>
          <a:srgbClr val="CCC692"/>
        </a:accent1>
        <a:accent2>
          <a:srgbClr val="949B01"/>
        </a:accent2>
        <a:accent3>
          <a:srgbClr val="ADB8AA"/>
        </a:accent3>
        <a:accent4>
          <a:srgbClr val="6C6C00"/>
        </a:accent4>
        <a:accent5>
          <a:srgbClr val="E2DFC7"/>
        </a:accent5>
        <a:accent6>
          <a:srgbClr val="868C01"/>
        </a:accent6>
        <a:hlink>
          <a:srgbClr val="E5F0B8"/>
        </a:hlink>
        <a:folHlink>
          <a:srgbClr val="FFE701"/>
        </a:folHlink>
      </a:clrScheme>
      <a:clrMap bg1="dk2" tx1="lt1" bg2="dk1" tx2="lt2" accent1="accent1" accent2="accent2" accent3="accent3" accent4="accent4" accent5="accent5" accent6="accent6" hlink="hlink" folHlink="folHlink"/>
    </a:extraClrScheme>
    <a:extraClrScheme>
      <a:clrScheme name="Default Design 11">
        <a:dk1>
          <a:srgbClr val="333333"/>
        </a:dk1>
        <a:lt1>
          <a:srgbClr val="DBCCBD"/>
        </a:lt1>
        <a:dk2>
          <a:srgbClr val="800000"/>
        </a:dk2>
        <a:lt2>
          <a:srgbClr val="3E3E5C"/>
        </a:lt2>
        <a:accent1>
          <a:srgbClr val="B7997B"/>
        </a:accent1>
        <a:accent2>
          <a:srgbClr val="6666FF"/>
        </a:accent2>
        <a:accent3>
          <a:srgbClr val="EAE2DB"/>
        </a:accent3>
        <a:accent4>
          <a:srgbClr val="2A2A2A"/>
        </a:accent4>
        <a:accent5>
          <a:srgbClr val="D8CABF"/>
        </a:accent5>
        <a:accent6>
          <a:srgbClr val="5C5CE7"/>
        </a:accent6>
        <a:hlink>
          <a:srgbClr val="B5B575"/>
        </a:hlink>
        <a:folHlink>
          <a:srgbClr val="FFEE99"/>
        </a:folHlink>
      </a:clrScheme>
      <a:clrMap bg1="lt1" tx1="dk1" bg2="lt2" tx2="dk2" accent1="accent1" accent2="accent2" accent3="accent3" accent4="accent4" accent5="accent5" accent6="accent6" hlink="hlink" folHlink="folHlink"/>
    </a:extraClrScheme>
    <a:extraClrScheme>
      <a:clrScheme name="Default Design 12">
        <a:dk1>
          <a:srgbClr val="003366"/>
        </a:dk1>
        <a:lt1>
          <a:srgbClr val="565400"/>
        </a:lt1>
        <a:dk2>
          <a:srgbClr val="993300"/>
        </a:dk2>
        <a:lt2>
          <a:srgbClr val="414C24"/>
        </a:lt2>
        <a:accent1>
          <a:srgbClr val="CCC692"/>
        </a:accent1>
        <a:accent2>
          <a:srgbClr val="949B01"/>
        </a:accent2>
        <a:accent3>
          <a:srgbClr val="CAADAA"/>
        </a:accent3>
        <a:accent4>
          <a:srgbClr val="484600"/>
        </a:accent4>
        <a:accent5>
          <a:srgbClr val="E2DFC7"/>
        </a:accent5>
        <a:accent6>
          <a:srgbClr val="868C01"/>
        </a:accent6>
        <a:hlink>
          <a:srgbClr val="E5F0B8"/>
        </a:hlink>
        <a:folHlink>
          <a:srgbClr val="FFE701"/>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01072115</Template>
  <TotalTime>766</TotalTime>
  <Words>2084</Words>
  <Application>Microsoft PowerPoint</Application>
  <PresentationFormat>如螢幕大小 (4:3)</PresentationFormat>
  <Paragraphs>154</Paragraphs>
  <Slides>20</Slides>
  <Notes>0</Notes>
  <HiddenSlides>0</HiddenSlides>
  <MMClips>0</MMClips>
  <ScaleCrop>false</ScaleCrop>
  <HeadingPairs>
    <vt:vector size="4" baseType="variant">
      <vt:variant>
        <vt:lpstr>佈景主題</vt:lpstr>
      </vt:variant>
      <vt:variant>
        <vt:i4>1</vt:i4>
      </vt:variant>
      <vt:variant>
        <vt:lpstr>投影片標題</vt:lpstr>
      </vt:variant>
      <vt:variant>
        <vt:i4>20</vt:i4>
      </vt:variant>
    </vt:vector>
  </HeadingPairs>
  <TitlesOfParts>
    <vt:vector size="21" baseType="lpstr">
      <vt:lpstr>01072115</vt:lpstr>
      <vt:lpstr>全球化下的台灣英語教學總體檢    -九年一貫英語課程規劃及實施研究     第二十七屆中華民國英語文教學研究國際研討會 國立高雄師範大學2010年5月1日</vt:lpstr>
      <vt:lpstr>前言與研究目的</vt:lpstr>
      <vt:lpstr>文獻探討</vt:lpstr>
      <vt:lpstr>研究問題</vt:lpstr>
      <vt:lpstr>研究方法</vt:lpstr>
      <vt:lpstr>Naoki Fujimoto-Adamson (2006) Asian EFL Journal Globalization and History of English Education in Japan</vt:lpstr>
      <vt:lpstr>Japan Ministry of Education, Culture, Sports, Science and Technology (2003) Action Plan to Cultivate “Japanese with English Abilities”</vt:lpstr>
      <vt:lpstr>投影片 8</vt:lpstr>
      <vt:lpstr>Cheah Yin Mee (2002) Asia Pacific Journal of Education  English Language Teaching in Singapore</vt:lpstr>
      <vt:lpstr>Suchen Christine Lim (2002) Asia Pacific Journal of Education  Developments in the English Language Syllabuses in Singapore</vt:lpstr>
      <vt:lpstr>Meiying Song (2009) English Education under the Context of Globalization, Asian Social Science Journal</vt:lpstr>
      <vt:lpstr>投影片 12</vt:lpstr>
      <vt:lpstr>台灣</vt:lpstr>
      <vt:lpstr>文獻綜合整理</vt:lpstr>
      <vt:lpstr>訪談九年一貫英語科課綱制訂或修改委員</vt:lpstr>
      <vt:lpstr>訪談問題</vt:lpstr>
      <vt:lpstr>教授</vt:lpstr>
      <vt:lpstr>國中教師</vt:lpstr>
      <vt:lpstr>國小教師</vt:lpstr>
      <vt:lpstr>結論</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全球化下的台灣英語教學總體檢    -九年一貫英語課程規劃及實施研究    第二十七屆中華民國英語文教學研究國際研討會 國立高雄師範大學2010年5月1日</dc:title>
  <dc:subject/>
  <dc:creator>USER</dc:creator>
  <cp:keywords/>
  <dc:description/>
  <cp:lastModifiedBy>USER</cp:lastModifiedBy>
  <cp:revision>46</cp:revision>
  <cp:lastPrinted>1601-01-01T00:00:00Z</cp:lastPrinted>
  <dcterms:created xsi:type="dcterms:W3CDTF">2010-04-30T06:15:32Z</dcterms:created>
  <dcterms:modified xsi:type="dcterms:W3CDTF">2010-05-02T05:17:24Z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TC010721151028</vt:lpwstr>
  </property>
</Properties>
</file>